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3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6"/>
  </p:notesMasterIdLst>
  <p:sldIdLst>
    <p:sldId id="311" r:id="rId4"/>
    <p:sldId id="316" r:id="rId5"/>
    <p:sldId id="291" r:id="rId7"/>
    <p:sldId id="322" r:id="rId8"/>
    <p:sldId id="323" r:id="rId9"/>
    <p:sldId id="324" r:id="rId10"/>
    <p:sldId id="325" r:id="rId11"/>
    <p:sldId id="341" r:id="rId12"/>
    <p:sldId id="362" r:id="rId13"/>
    <p:sldId id="361" r:id="rId14"/>
    <p:sldId id="342" r:id="rId15"/>
    <p:sldId id="344" r:id="rId16"/>
    <p:sldId id="345" r:id="rId17"/>
    <p:sldId id="346" r:id="rId18"/>
    <p:sldId id="347" r:id="rId19"/>
    <p:sldId id="343" r:id="rId20"/>
    <p:sldId id="348" r:id="rId21"/>
    <p:sldId id="350" r:id="rId22"/>
    <p:sldId id="349" r:id="rId23"/>
    <p:sldId id="326" r:id="rId24"/>
    <p:sldId id="338" r:id="rId25"/>
    <p:sldId id="352" r:id="rId26"/>
    <p:sldId id="353" r:id="rId27"/>
    <p:sldId id="356" r:id="rId28"/>
    <p:sldId id="354" r:id="rId29"/>
    <p:sldId id="327" r:id="rId30"/>
    <p:sldId id="339" r:id="rId31"/>
    <p:sldId id="340" r:id="rId32"/>
    <p:sldId id="328" r:id="rId33"/>
    <p:sldId id="329" r:id="rId34"/>
    <p:sldId id="358" r:id="rId35"/>
    <p:sldId id="357" r:id="rId36"/>
    <p:sldId id="331" r:id="rId37"/>
    <p:sldId id="359" r:id="rId38"/>
    <p:sldId id="332" r:id="rId39"/>
    <p:sldId id="360" r:id="rId40"/>
    <p:sldId id="321" r:id="rId41"/>
  </p:sldIdLst>
  <p:sldSz cx="12192000" cy="6858000"/>
  <p:notesSz cx="6858000" cy="9144000"/>
  <p:embeddedFontLst>
    <p:embeddedFont>
      <p:font typeface="方正粗黑宋简体" panose="02000000000000000000" pitchFamily="2" charset="-122"/>
      <p:regular r:id="rId45"/>
    </p:embeddedFont>
    <p:embeddedFont>
      <p:font typeface="FZCHSJW--GB1-0" panose="02000000000000000000" charset="-122"/>
      <p:regular r:id="rId46"/>
    </p:embeddedFont>
    <p:embeddedFont>
      <p:font typeface="字魂105号-简雅黑" panose="00000500000000000000" pitchFamily="2" charset="-122"/>
      <p:regular r:id="rId47"/>
    </p:embeddedFont>
    <p:embeddedFont>
      <p:font typeface="FZShengShiKaiShuS-EB-GB" panose="02000000000000000000" pitchFamily="2" charset="-122"/>
      <p:regular r:id="rId48"/>
    </p:embeddedFont>
    <p:embeddedFont>
      <p:font typeface="Cambria Math" panose="02040503050406030204" charset="0"/>
      <p:regular r:id="rId49"/>
    </p:embeddedFont>
    <p:embeddedFont>
      <p:font typeface="等线" panose="02010600030101010101" charset="-122"/>
      <p:regular r:id="rId50"/>
    </p:embeddedFont>
    <p:embeddedFont>
      <p:font typeface="等线 Light" panose="02010600030101010101" charset="-122"/>
      <p:regular r:id="rId51"/>
    </p:embeddedFont>
    <p:embeddedFont>
      <p:font typeface="楷体" panose="02010609060101010101" charset="-122"/>
      <p:regular r:id="rId5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0001"/>
    <a:srgbClr val="921E24"/>
    <a:srgbClr val="911E22"/>
    <a:srgbClr val="921E23"/>
    <a:srgbClr val="7F161B"/>
    <a:srgbClr val="9A0000"/>
    <a:srgbClr val="7E1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34"/>
    <p:restoredTop sz="94701"/>
  </p:normalViewPr>
  <p:slideViewPr>
    <p:cSldViewPr snapToGrid="0" showGuides="1">
      <p:cViewPr varScale="1">
        <p:scale>
          <a:sx n="121" d="100"/>
          <a:sy n="121" d="100"/>
        </p:scale>
        <p:origin x="392" y="176"/>
      </p:cViewPr>
      <p:guideLst>
        <p:guide orient="horz" pos="2160"/>
        <p:guide pos="382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2" Type="http://schemas.openxmlformats.org/officeDocument/2006/relationships/font" Target="fonts/font8.fntdata"/><Relationship Id="rId51" Type="http://schemas.openxmlformats.org/officeDocument/2006/relationships/font" Target="fonts/font7.fntdata"/><Relationship Id="rId50" Type="http://schemas.openxmlformats.org/officeDocument/2006/relationships/font" Target="fonts/font6.fntdata"/><Relationship Id="rId5" Type="http://schemas.openxmlformats.org/officeDocument/2006/relationships/slide" Target="slides/slide2.xml"/><Relationship Id="rId49" Type="http://schemas.openxmlformats.org/officeDocument/2006/relationships/font" Target="fonts/font5.fntdata"/><Relationship Id="rId48" Type="http://schemas.openxmlformats.org/officeDocument/2006/relationships/font" Target="fonts/font4.fntdata"/><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8BE914-D620-9442-BCCD-51707B6F90D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0AB4E-63C4-9548-A330-CCCE1C9D771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2A0AB4E-63C4-9548-A330-CCCE1C9D7716}"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2A0AB4E-63C4-9548-A330-CCCE1C9D7716}"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2A0AB4E-63C4-9548-A330-CCCE1C9D7716}"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2A0AB4E-63C4-9548-A330-CCCE1C9D7716}"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2A0AB4E-63C4-9548-A330-CCCE1C9D7716}"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BA93928E-0BFA-DF48-A79A-5B21C766069B}"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1AAED0A-EC1A-2747-9589-0DAC504CCABC}"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D4BEA84-4CAB-F842-9993-897AF6E0407A}"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BA93928E-0BFA-DF48-A79A-5B21C766069B}"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10"/>
          </p:nvPr>
        </p:nvSpPr>
        <p:spPr/>
        <p:txBody>
          <a:bodyPr/>
          <a:lstStyle/>
          <a:p>
            <a:fld id="{471DD976-EC72-864F-8AF5-81FC9566035B}"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C170FA74-6FDD-5942-B35C-813168F86665}"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3505B016-64E1-4432-88BD-C1FDDF8765EC}"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3CE2595-42B8-5747-B032-7CDF3EF705E9}"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505075"/>
            <a:ext cx="5157787" cy="3684588"/>
          </a:xfrm>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D76A183-D7D1-6E4B-954F-8CECF6708F0B}"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F8D98E-D22E-B745-BAB8-4E85C6860B43}"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1133174-3A64-044B-A885-73BAFB19339B}"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C3C9775-5832-E544-B010-559254C08EDF}"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10"/>
          </p:nvPr>
        </p:nvSpPr>
        <p:spPr/>
        <p:txBody>
          <a:bodyPr/>
          <a:lstStyle/>
          <a:p>
            <a:fld id="{471DD976-EC72-864F-8AF5-81FC9566035B}"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A36345-A683-9441-95A7-D70E8EEB70EB}"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71AAED0A-EC1A-2747-9589-0DAC504CCABC}"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D4BEA84-4CAB-F842-9993-897AF6E0407A}"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C170FA74-6FDD-5942-B35C-813168F86665}"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3505B016-64E1-4432-88BD-C1FDDF8765EC}"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73CE2595-42B8-5747-B032-7CDF3EF705E9}"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505075"/>
            <a:ext cx="5157787" cy="3684588"/>
          </a:xfrm>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D76A183-D7D1-6E4B-954F-8CECF6708F0B}"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F8D98E-D22E-B745-BAB8-4E85C6860B43}"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1133174-3A64-044B-A885-73BAFB19339B}"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C3C9775-5832-E544-B010-559254C08EDF}"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6A36345-A683-9441-95A7-D70E8EEB70EB}"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92BEC-83EF-CB48-9916-C5C320C9DADC}"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5B016-64E1-4432-88BD-C1FDDF8765E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B92BEC-83EF-CB48-9916-C5C320C9DADC}"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5B016-64E1-4432-88BD-C1FDDF8765E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9.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0.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1.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2.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4.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7.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18.pn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2.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21.pn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2.pn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8.png"/><Relationship Id="rId1"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9.png"/><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0.png"/><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1.png"/><Relationship Id="rId1" Type="http://schemas.openxmlformats.org/officeDocument/2006/relationships/image" Target="../media/image4.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4.svg"/><Relationship Id="rId3" Type="http://schemas.openxmlformats.org/officeDocument/2006/relationships/image" Target="../media/image33.png"/><Relationship Id="rId2" Type="http://schemas.microsoft.com/office/2007/relationships/hdphoto" Target="../media/image32.wdp"/><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6.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7.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1" y="-23442"/>
            <a:ext cx="12192000" cy="695513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nvGrpSpPr>
          <p:cNvPr id="24" name="组合 23"/>
          <p:cNvGrpSpPr/>
          <p:nvPr/>
        </p:nvGrpSpPr>
        <p:grpSpPr>
          <a:xfrm>
            <a:off x="772693" y="3850625"/>
            <a:ext cx="2331445" cy="407395"/>
            <a:chOff x="7763" y="9856"/>
            <a:chExt cx="3141" cy="562"/>
          </a:xfrm>
        </p:grpSpPr>
        <p:sp>
          <p:nvSpPr>
            <p:cNvPr id="25" name="圆角矩形 24"/>
            <p:cNvSpPr/>
            <p:nvPr/>
          </p:nvSpPr>
          <p:spPr>
            <a:xfrm>
              <a:off x="7771" y="9863"/>
              <a:ext cx="3133" cy="526"/>
            </a:xfrm>
            <a:prstGeom prst="roundRect">
              <a:avLst>
                <a:gd name="adj" fmla="val 0"/>
              </a:avLst>
            </a:prstGeom>
            <a:noFill/>
            <a:ln w="19050">
              <a:solidFill>
                <a:schemeClr val="bg1"/>
              </a:solidFill>
            </a:ln>
            <a:extLst>
              <a:ext uri="{909E8E84-426E-40DD-AFC4-6F175D3DCCD1}">
                <a14:hiddenFill xmlns:a14="http://schemas.microsoft.com/office/drawing/2010/main">
                  <a:solidFill>
                    <a:srgbClr val="586F5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000">
                <a:latin typeface="方正粗黑宋简体" panose="02000000000000000000" pitchFamily="2" charset="-122"/>
                <a:ea typeface="方正粗黑宋简体" panose="02000000000000000000" pitchFamily="2" charset="-122"/>
              </a:endParaRPr>
            </a:p>
          </p:txBody>
        </p:sp>
        <p:sp>
          <p:nvSpPr>
            <p:cNvPr id="26" name="圆角矩形 25"/>
            <p:cNvSpPr/>
            <p:nvPr/>
          </p:nvSpPr>
          <p:spPr>
            <a:xfrm>
              <a:off x="7763" y="9856"/>
              <a:ext cx="1687" cy="534"/>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2000">
                <a:latin typeface="方正粗黑宋简体" panose="02000000000000000000" pitchFamily="2" charset="-122"/>
                <a:ea typeface="方正粗黑宋简体" panose="02000000000000000000" pitchFamily="2" charset="-122"/>
              </a:endParaRPr>
            </a:p>
          </p:txBody>
        </p:sp>
        <p:sp>
          <p:nvSpPr>
            <p:cNvPr id="27" name="文本框 26"/>
            <p:cNvSpPr txBox="1"/>
            <p:nvPr/>
          </p:nvSpPr>
          <p:spPr>
            <a:xfrm>
              <a:off x="7899" y="9866"/>
              <a:ext cx="1544" cy="552"/>
            </a:xfrm>
            <a:prstGeom prst="rect">
              <a:avLst/>
            </a:prstGeom>
            <a:noFill/>
            <a:ln>
              <a:noFill/>
            </a:ln>
          </p:spPr>
          <p:txBody>
            <a:bodyPr wrap="square" rtlCol="0" anchor="t">
              <a:spAutoFit/>
            </a:bodyPr>
            <a:lstStyle/>
            <a:p>
              <a:pPr algn="ctr"/>
              <a:r>
                <a:rPr lang="zh-CN" altLang="en-US" sz="2000" dirty="0">
                  <a:solidFill>
                    <a:srgbClr val="9A0001"/>
                  </a:solidFill>
                  <a:latin typeface="方正粗黑宋简体" panose="02000000000000000000" pitchFamily="2" charset="-122"/>
                  <a:ea typeface="方正粗黑宋简体" panose="02000000000000000000" pitchFamily="2" charset="-122"/>
                  <a:cs typeface="思源黑体 CN Medium" panose="020B0600000000000000" charset="-122"/>
                </a:rPr>
                <a:t>汇报人</a:t>
              </a:r>
              <a:endParaRPr lang="zh-CN" altLang="en-US" sz="2000" dirty="0">
                <a:solidFill>
                  <a:srgbClr val="9A0001"/>
                </a:solidFill>
                <a:latin typeface="方正粗黑宋简体" panose="02000000000000000000" pitchFamily="2" charset="-122"/>
                <a:ea typeface="方正粗黑宋简体" panose="02000000000000000000" pitchFamily="2" charset="-122"/>
                <a:cs typeface="思源黑体 CN Medium" panose="020B0600000000000000" charset="-122"/>
              </a:endParaRPr>
            </a:p>
          </p:txBody>
        </p:sp>
      </p:grpSp>
      <p:sp>
        <p:nvSpPr>
          <p:cNvPr id="28" name="文本框 27"/>
          <p:cNvSpPr txBox="1"/>
          <p:nvPr/>
        </p:nvSpPr>
        <p:spPr>
          <a:xfrm>
            <a:off x="2057720" y="3857892"/>
            <a:ext cx="1008392" cy="398780"/>
          </a:xfrm>
          <a:prstGeom prst="rect">
            <a:avLst/>
          </a:prstGeom>
          <a:noFill/>
        </p:spPr>
        <p:txBody>
          <a:bodyPr wrap="square" rtlCol="0" anchor="t">
            <a:spAutoFit/>
          </a:bodyPr>
          <a:lstStyle/>
          <a:p>
            <a:pPr algn="ctr"/>
            <a:r>
              <a:rPr lang="zh-CN" altLang="en-US" sz="2000" dirty="0">
                <a:solidFill>
                  <a:schemeClr val="bg1"/>
                </a:solidFill>
                <a:latin typeface="FZCHSJW--GB1-0" panose="02000000000000000000" charset="-122"/>
                <a:ea typeface="方正粗黑宋简体" panose="02000000000000000000" pitchFamily="2" charset="-122"/>
                <a:cs typeface="思源黑体 CN Medium" panose="020B0600000000000000" charset="-122"/>
              </a:rPr>
              <a:t>冯之</a:t>
            </a:r>
            <a:r>
              <a:rPr lang="zh-CN" altLang="en-US" sz="2000" dirty="0">
                <a:solidFill>
                  <a:schemeClr val="bg1"/>
                </a:solidFill>
                <a:latin typeface="FZCHSJW--GB1-0" panose="02000000000000000000" charset="-122"/>
                <a:ea typeface="方正粗黑宋简体" panose="02000000000000000000" pitchFamily="2" charset="-122"/>
                <a:cs typeface="思源黑体 CN Medium" panose="020B0600000000000000" charset="-122"/>
              </a:rPr>
              <a:t>乐</a:t>
            </a:r>
            <a:endParaRPr lang="zh-CN" altLang="en-US" sz="2000" dirty="0">
              <a:solidFill>
                <a:schemeClr val="bg1"/>
              </a:solidFill>
              <a:latin typeface="FZCHSJW--GB1-0" panose="02000000000000000000" charset="-122"/>
              <a:ea typeface="方正粗黑宋简体" panose="02000000000000000000" pitchFamily="2" charset="-122"/>
              <a:cs typeface="思源黑体 CN Medium" panose="020B0600000000000000" charset="-122"/>
            </a:endParaRPr>
          </a:p>
        </p:txBody>
      </p:sp>
      <p:sp>
        <p:nvSpPr>
          <p:cNvPr id="31" name="文本框 30"/>
          <p:cNvSpPr txBox="1"/>
          <p:nvPr/>
        </p:nvSpPr>
        <p:spPr>
          <a:xfrm>
            <a:off x="615363" y="4384328"/>
            <a:ext cx="2169108" cy="398780"/>
          </a:xfrm>
          <a:prstGeom prst="rect">
            <a:avLst/>
          </a:prstGeom>
          <a:noFill/>
        </p:spPr>
        <p:txBody>
          <a:bodyPr wrap="square" rtlCol="0">
            <a:spAutoFit/>
          </a:bodyPr>
          <a:lstStyle/>
          <a:p>
            <a:pPr algn="r"/>
            <a:r>
              <a:rPr lang="en-US" altLang="zh-CN" sz="2000" dirty="0">
                <a:solidFill>
                  <a:schemeClr val="bg1"/>
                </a:solidFill>
                <a:latin typeface="方正粗黑宋简体" panose="02000000000000000000" pitchFamily="2" charset="-122"/>
                <a:ea typeface="方正粗黑宋简体" panose="02000000000000000000" pitchFamily="2" charset="-122"/>
                <a:cs typeface="字魂105号-简雅黑" panose="00000500000000000000" pitchFamily="2" charset="-122"/>
              </a:rPr>
              <a:t>2025</a:t>
            </a:r>
            <a:r>
              <a:rPr lang="zh-CN" altLang="en-US" sz="2000" dirty="0">
                <a:solidFill>
                  <a:schemeClr val="bg1"/>
                </a:solidFill>
                <a:latin typeface="方正粗黑宋简体" panose="02000000000000000000" pitchFamily="2" charset="-122"/>
                <a:ea typeface="方正粗黑宋简体" panose="02000000000000000000" pitchFamily="2" charset="-122"/>
                <a:cs typeface="字魂105号-简雅黑" panose="00000500000000000000" pitchFamily="2" charset="-122"/>
              </a:rPr>
              <a:t>年</a:t>
            </a:r>
            <a:r>
              <a:rPr lang="en-US" altLang="zh-CN" sz="2000" dirty="0">
                <a:solidFill>
                  <a:schemeClr val="bg1"/>
                </a:solidFill>
                <a:latin typeface="方正粗黑宋简体" panose="02000000000000000000" pitchFamily="2" charset="-122"/>
                <a:ea typeface="方正粗黑宋简体" panose="02000000000000000000" pitchFamily="2" charset="-122"/>
                <a:cs typeface="字魂105号-简雅黑" panose="00000500000000000000" pitchFamily="2" charset="-122"/>
              </a:rPr>
              <a:t>5</a:t>
            </a:r>
            <a:r>
              <a:rPr lang="zh-CN" altLang="en-US" sz="2000" dirty="0">
                <a:solidFill>
                  <a:schemeClr val="bg1"/>
                </a:solidFill>
                <a:latin typeface="方正粗黑宋简体" panose="02000000000000000000" pitchFamily="2" charset="-122"/>
                <a:ea typeface="方正粗黑宋简体" panose="02000000000000000000" pitchFamily="2" charset="-122"/>
                <a:cs typeface="字魂105号-简雅黑" panose="00000500000000000000" pitchFamily="2" charset="-122"/>
              </a:rPr>
              <a:t>月</a:t>
            </a:r>
            <a:r>
              <a:rPr lang="en-US" altLang="zh-CN" sz="2000" dirty="0">
                <a:solidFill>
                  <a:schemeClr val="bg1"/>
                </a:solidFill>
                <a:latin typeface="方正粗黑宋简体" panose="02000000000000000000" pitchFamily="2" charset="-122"/>
                <a:ea typeface="方正粗黑宋简体" panose="02000000000000000000" pitchFamily="2" charset="-122"/>
                <a:cs typeface="字魂105号-简雅黑" panose="00000500000000000000" pitchFamily="2" charset="-122"/>
              </a:rPr>
              <a:t>30</a:t>
            </a:r>
            <a:r>
              <a:rPr lang="zh-CN" altLang="en-US" sz="2000" dirty="0">
                <a:solidFill>
                  <a:schemeClr val="bg1"/>
                </a:solidFill>
                <a:latin typeface="方正粗黑宋简体" panose="02000000000000000000" pitchFamily="2" charset="-122"/>
                <a:ea typeface="方正粗黑宋简体" panose="02000000000000000000" pitchFamily="2" charset="-122"/>
                <a:cs typeface="字魂105号-简雅黑" panose="00000500000000000000" pitchFamily="2" charset="-122"/>
              </a:rPr>
              <a:t>日</a:t>
            </a:r>
            <a:endParaRPr lang="zh-CN" altLang="en-US" sz="2000" dirty="0">
              <a:solidFill>
                <a:schemeClr val="bg1"/>
              </a:solidFill>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pic>
        <p:nvPicPr>
          <p:cNvPr id="43" name="图片 4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39991" y="458041"/>
            <a:ext cx="1758315" cy="495300"/>
          </a:xfrm>
          <a:prstGeom prst="rect">
            <a:avLst/>
          </a:prstGeom>
        </p:spPr>
      </p:pic>
      <p:sp>
        <p:nvSpPr>
          <p:cNvPr id="2" name="文本框 1"/>
          <p:cNvSpPr txBox="1"/>
          <p:nvPr/>
        </p:nvSpPr>
        <p:spPr>
          <a:xfrm>
            <a:off x="615315" y="1906905"/>
            <a:ext cx="9578340" cy="1198880"/>
          </a:xfrm>
          <a:prstGeom prst="rect">
            <a:avLst/>
          </a:prstGeom>
          <a:noFill/>
        </p:spPr>
        <p:txBody>
          <a:bodyPr wrap="square" rtlCol="0">
            <a:spAutoFit/>
          </a:bodyPr>
          <a:lstStyle/>
          <a:p>
            <a:r>
              <a:rPr lang="zh-CN" altLang="en-US" sz="3600" dirty="0">
                <a:solidFill>
                  <a:schemeClr val="bg1"/>
                </a:solidFill>
                <a:latin typeface="方正粗黑宋简体" panose="02000000000000000000" pitchFamily="2" charset="-122"/>
                <a:ea typeface="方正粗黑宋简体" panose="02000000000000000000" pitchFamily="2" charset="-122"/>
                <a:cs typeface="字魂105号-简雅黑" panose="00000500000000000000" pitchFamily="2" charset="-122"/>
              </a:rPr>
              <a:t>随机算法</a:t>
            </a:r>
            <a:r>
              <a:rPr lang="en-US" altLang="zh-CN" sz="3600" dirty="0">
                <a:solidFill>
                  <a:schemeClr val="bg1"/>
                </a:solidFill>
                <a:latin typeface="方正粗黑宋简体" panose="02000000000000000000" pitchFamily="2" charset="-122"/>
                <a:ea typeface="方正粗黑宋简体" panose="02000000000000000000" pitchFamily="2" charset="-122"/>
                <a:cs typeface="字魂105号-简雅黑" panose="00000500000000000000" pitchFamily="2" charset="-122"/>
              </a:rPr>
              <a:t> PartⅠ</a:t>
            </a:r>
            <a:r>
              <a:rPr lang="zh-CN" altLang="en-US" sz="3600" dirty="0">
                <a:solidFill>
                  <a:schemeClr val="bg1"/>
                </a:solidFill>
                <a:latin typeface="方正粗黑宋简体" panose="02000000000000000000" pitchFamily="2" charset="-122"/>
                <a:ea typeface="方正粗黑宋简体" panose="02000000000000000000" pitchFamily="2" charset="-122"/>
                <a:cs typeface="字魂105号-简雅黑" panose="00000500000000000000" pitchFamily="2" charset="-122"/>
              </a:rPr>
              <a:t>：随机快速排序算法、随机选择算法</a:t>
            </a:r>
            <a:endParaRPr lang="zh-CN" altLang="en-US" sz="3600" dirty="0">
              <a:solidFill>
                <a:schemeClr val="bg1"/>
              </a:solidFill>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pic>
        <p:nvPicPr>
          <p:cNvPr id="4" name="图片 3"/>
          <p:cNvPicPr>
            <a:picLocks noChangeAspect="1"/>
          </p:cNvPicPr>
          <p:nvPr/>
        </p:nvPicPr>
        <p:blipFill>
          <a:blip r:embed="rId2">
            <a:alphaModFix amt="35000"/>
            <a:lum bright="70000" contrast="-70000"/>
            <a:extLst>
              <a:ext uri="{BEBA8EAE-BF5A-486C-A8C5-ECC9F3942E4B}">
                <a14:imgProps xmlns:a14="http://schemas.microsoft.com/office/drawing/2010/main">
                  <a14:imgLayer r:embed="rId3">
                    <a14:imgEffect>
                      <a14:artisticPhotocopy trans="30000" detail="2"/>
                    </a14:imgEffect>
                  </a14:imgLayer>
                </a14:imgProps>
              </a:ext>
              <a:ext uri="{28A0092B-C50C-407E-A947-70E740481C1C}">
                <a14:useLocalDpi xmlns:a14="http://schemas.microsoft.com/office/drawing/2010/main" val="0"/>
              </a:ext>
            </a:extLst>
          </a:blip>
          <a:srcRect b="17844"/>
          <a:stretch>
            <a:fillRect/>
          </a:stretch>
        </p:blipFill>
        <p:spPr>
          <a:xfrm>
            <a:off x="127614" y="4913958"/>
            <a:ext cx="11936772" cy="2011480"/>
          </a:xfrm>
          <a:prstGeom prst="rect">
            <a:avLst/>
          </a:prstGeom>
        </p:spPr>
      </p:pic>
      <p:sp>
        <p:nvSpPr>
          <p:cNvPr id="6" name="灯片编号占位符 5"/>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38404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随机快速排序</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算法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363345"/>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另一个舍伍德算法的</a:t>
            </a:r>
            <a:r>
              <a:rPr lang="zh-CN" altLang="en-US" sz="2400">
                <a:latin typeface="Cambria Math" panose="02040503050406030204" charset="0"/>
                <a:ea typeface="宋体" panose="02010600030101010101" pitchFamily="2" charset="-122"/>
                <a:cs typeface="Cambria Math" panose="02040503050406030204" charset="0"/>
              </a:rPr>
              <a:t>例子：</a:t>
            </a:r>
            <a:endParaRPr lang="zh-CN" altLang="en-US" sz="2400">
              <a:latin typeface="Cambria Math" panose="02040503050406030204" charset="0"/>
              <a:ea typeface="宋体" panose="02010600030101010101" pitchFamily="2" charset="-122"/>
              <a:cs typeface="Cambria Math" panose="02040503050406030204" charset="0"/>
            </a:endParaRPr>
          </a:p>
          <a:p>
            <a:pPr marL="800100" lvl="1"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雇用问题的随机算法：</a:t>
            </a:r>
            <a:r>
              <a:rPr lang="zh-CN" altLang="en-US" sz="2400" b="1">
                <a:latin typeface="Cambria Math" panose="02040503050406030204" charset="0"/>
                <a:ea typeface="宋体" panose="02010600030101010101" pitchFamily="2" charset="-122"/>
                <a:cs typeface="Cambria Math" panose="02040503050406030204" charset="0"/>
              </a:rPr>
              <a:t>首先对应聘者序列进行随机排列</a:t>
            </a:r>
            <a:endParaRPr lang="zh-CN" altLang="en-US" sz="2400">
              <a:latin typeface="Cambria Math" panose="02040503050406030204" charset="0"/>
              <a:ea typeface="宋体" panose="02010600030101010101" pitchFamily="2" charset="-122"/>
              <a:cs typeface="Cambria Math" panose="02040503050406030204" charset="0"/>
            </a:endParaRPr>
          </a:p>
          <a:p>
            <a:pPr marL="800100" lvl="1"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通过这个改变建立了一个随机算法，其性能和假设应聘者以随机序列出现所得的结果</a:t>
            </a:r>
            <a:r>
              <a:rPr lang="zh-CN" altLang="en-US" sz="2400">
                <a:latin typeface="Cambria Math" panose="02040503050406030204" charset="0"/>
                <a:ea typeface="宋体" panose="02010600030101010101" pitchFamily="2" charset="-122"/>
                <a:cs typeface="Cambria Math" panose="02040503050406030204" charset="0"/>
              </a:rPr>
              <a:t>匹配。</a:t>
            </a:r>
            <a:endParaRPr lang="zh-CN" altLang="en-US" sz="2400">
              <a:latin typeface="Cambria Math" panose="02040503050406030204" charset="0"/>
              <a:ea typeface="宋体" panose="02010600030101010101" pitchFamily="2" charset="-122"/>
              <a:cs typeface="Cambria Math"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38404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随机快速排序</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算法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随机算法的目的</a:t>
            </a:r>
            <a:r>
              <a:rPr lang="en-US" altLang="zh-CN" sz="2400">
                <a:latin typeface="Cambria Math" panose="02040503050406030204" charset="0"/>
                <a:ea typeface="宋体" panose="02010600030101010101" pitchFamily="2" charset="-122"/>
                <a:cs typeface="Cambria Math" panose="02040503050406030204" charset="0"/>
              </a:rPr>
              <a:t>(2)</a:t>
            </a:r>
            <a:r>
              <a:rPr lang="zh-CN" altLang="en-US" sz="2400">
                <a:latin typeface="Cambria Math" panose="02040503050406030204" charset="0"/>
                <a:ea typeface="宋体" panose="02010600030101010101" pitchFamily="2" charset="-122"/>
                <a:cs typeface="Cambria Math" panose="02040503050406030204" charset="0"/>
              </a:rPr>
              <a:t>：</a:t>
            </a:r>
            <a:endParaRPr lang="zh-CN" altLang="en-US" sz="2400">
              <a:latin typeface="Cambria Math" panose="02040503050406030204" charset="0"/>
              <a:ea typeface="宋体" panose="02010600030101010101" pitchFamily="2" charset="-122"/>
              <a:cs typeface="Cambria Math" panose="02040503050406030204" charset="0"/>
            </a:endParaRPr>
          </a:p>
          <a:p>
            <a:pPr marL="800100" lvl="1" indent="-342900" fontAlgn="auto">
              <a:lnSpc>
                <a:spcPct val="120000"/>
              </a:lnSpc>
              <a:buSzPct val="75000"/>
              <a:buFont typeface="Wingdings" panose="05000000000000000000" charset="0"/>
              <a:buChar char="l"/>
            </a:pPr>
            <a:r>
              <a:rPr lang="zh-CN" sz="2400">
                <a:latin typeface="Cambria Math" panose="02040503050406030204" charset="0"/>
                <a:ea typeface="宋体" panose="02010600030101010101" pitchFamily="2" charset="-122"/>
                <a:cs typeface="Cambria Math" panose="02040503050406030204" charset="0"/>
              </a:rPr>
              <a:t>降低时间复杂度，</a:t>
            </a:r>
            <a:r>
              <a:rPr lang="en-US" altLang="zh-CN" sz="2400">
                <a:latin typeface="Cambria Math" panose="02040503050406030204" charset="0"/>
                <a:ea typeface="宋体" panose="02010600030101010101" pitchFamily="2" charset="-122"/>
                <a:cs typeface="Cambria Math" panose="02040503050406030204" charset="0"/>
              </a:rPr>
              <a:t>LeaVegas</a:t>
            </a:r>
            <a:r>
              <a:rPr lang="zh-CN" altLang="en-US" sz="2400">
                <a:latin typeface="Cambria Math" panose="02040503050406030204" charset="0"/>
                <a:ea typeface="宋体" panose="02010600030101010101" pitchFamily="2" charset="-122"/>
                <a:cs typeface="Cambria Math" panose="02040503050406030204" charset="0"/>
              </a:rPr>
              <a:t>和</a:t>
            </a:r>
            <a:r>
              <a:rPr lang="en-US" altLang="zh-CN" sz="2400">
                <a:latin typeface="Cambria Math" panose="02040503050406030204" charset="0"/>
                <a:ea typeface="宋体" panose="02010600030101010101" pitchFamily="2" charset="-122"/>
                <a:cs typeface="Cambria Math" panose="02040503050406030204" charset="0"/>
              </a:rPr>
              <a:t>Monte Carlo</a:t>
            </a:r>
            <a:r>
              <a:rPr lang="zh-CN" altLang="en-US" sz="2400">
                <a:latin typeface="Cambria Math" panose="02040503050406030204" charset="0"/>
                <a:ea typeface="宋体" panose="02010600030101010101" pitchFamily="2" charset="-122"/>
                <a:cs typeface="Cambria Math" panose="02040503050406030204" charset="0"/>
              </a:rPr>
              <a:t>型</a:t>
            </a:r>
            <a:r>
              <a:rPr lang="zh-CN" altLang="en-US" sz="2400">
                <a:latin typeface="Cambria Math" panose="02040503050406030204" charset="0"/>
                <a:ea typeface="宋体" panose="02010600030101010101" pitchFamily="2" charset="-122"/>
                <a:cs typeface="Cambria Math" panose="02040503050406030204" charset="0"/>
              </a:rPr>
              <a:t>随机算法都可以起到这个作用。通常也会将随机算法与确定性算法相结合满足达到优化的</a:t>
            </a:r>
            <a:r>
              <a:rPr lang="zh-CN" altLang="en-US" sz="2400">
                <a:latin typeface="Cambria Math" panose="02040503050406030204" charset="0"/>
                <a:ea typeface="宋体" panose="02010600030101010101" pitchFamily="2" charset="-122"/>
                <a:cs typeface="Cambria Math" panose="02040503050406030204" charset="0"/>
              </a:rPr>
              <a:t>目的。</a:t>
            </a:r>
            <a:endParaRPr lang="zh-CN" altLang="en-US" sz="2400">
              <a:latin typeface="Cambria Math" panose="02040503050406030204" charset="0"/>
              <a:ea typeface="宋体" panose="02010600030101010101" pitchFamily="2" charset="-122"/>
              <a:cs typeface="Cambria Math"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47548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随机快速排序算法</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分析</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递推关系</a:t>
            </a:r>
            <a:r>
              <a:rPr lang="zh-CN" altLang="en-US" sz="2400">
                <a:latin typeface="Cambria Math" panose="02040503050406030204" charset="0"/>
                <a:ea typeface="宋体" panose="02010600030101010101" pitchFamily="2" charset="-122"/>
                <a:cs typeface="Cambria Math" panose="02040503050406030204" charset="0"/>
              </a:rPr>
              <a:t>式</a:t>
            </a:r>
            <a:endParaRPr lang="zh-CN" altLang="en-US" sz="2400">
              <a:latin typeface="Cambria Math" panose="02040503050406030204" charset="0"/>
              <a:ea typeface="宋体" panose="02010600030101010101" pitchFamily="2" charset="-122"/>
              <a:cs typeface="Cambria Math" panose="02040503050406030204" charset="0"/>
            </a:endParaRPr>
          </a:p>
        </p:txBody>
      </p:sp>
      <p:pic>
        <p:nvPicPr>
          <p:cNvPr id="2" name="图片 1"/>
          <p:cNvPicPr>
            <a:picLocks noChangeAspect="1"/>
          </p:cNvPicPr>
          <p:nvPr/>
        </p:nvPicPr>
        <p:blipFill>
          <a:blip r:embed="rId2"/>
          <a:stretch>
            <a:fillRect/>
          </a:stretch>
        </p:blipFill>
        <p:spPr>
          <a:xfrm>
            <a:off x="1306195" y="2098040"/>
            <a:ext cx="7370445" cy="44227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47548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随机快速排序算法</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分析</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利用随机变量进行概率分析：</a:t>
            </a:r>
            <a:r>
              <a:rPr lang="zh-CN" altLang="en-US" sz="2400">
                <a:latin typeface="Cambria Math" panose="02040503050406030204" charset="0"/>
                <a:ea typeface="宋体" panose="02010600030101010101" pitchFamily="2" charset="-122"/>
                <a:cs typeface="Cambria Math" panose="02040503050406030204" charset="0"/>
                <a:sym typeface="+mn-ea"/>
              </a:rPr>
              <a:t>优雅的计算方式</a:t>
            </a:r>
            <a:endParaRPr lang="zh-CN" altLang="en-US" sz="2400">
              <a:latin typeface="Cambria Math" panose="02040503050406030204" charset="0"/>
              <a:ea typeface="宋体" panose="02010600030101010101" pitchFamily="2" charset="-122"/>
              <a:cs typeface="Cambria Math" panose="02040503050406030204" charset="0"/>
            </a:endParaRPr>
          </a:p>
        </p:txBody>
      </p:sp>
      <p:pic>
        <p:nvPicPr>
          <p:cNvPr id="2" name="图片 1"/>
          <p:cNvPicPr>
            <a:picLocks noChangeAspect="1"/>
          </p:cNvPicPr>
          <p:nvPr/>
        </p:nvPicPr>
        <p:blipFill>
          <a:blip r:embed="rId2"/>
          <a:stretch>
            <a:fillRect/>
          </a:stretch>
        </p:blipFill>
        <p:spPr>
          <a:xfrm>
            <a:off x="1815465" y="2048510"/>
            <a:ext cx="8222615" cy="41509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47548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随机快速排序算法</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分析</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利用随机变量进行概率分析：</a:t>
            </a:r>
            <a:r>
              <a:rPr lang="zh-CN" altLang="en-US" sz="2400">
                <a:latin typeface="Cambria Math" panose="02040503050406030204" charset="0"/>
                <a:ea typeface="宋体" panose="02010600030101010101" pitchFamily="2" charset="-122"/>
                <a:cs typeface="Cambria Math" panose="02040503050406030204" charset="0"/>
                <a:sym typeface="+mn-ea"/>
              </a:rPr>
              <a:t>优雅的计算方式</a:t>
            </a:r>
            <a:endParaRPr lang="zh-CN" altLang="en-US" sz="2400">
              <a:latin typeface="Cambria Math" panose="02040503050406030204" charset="0"/>
              <a:ea typeface="宋体" panose="02010600030101010101" pitchFamily="2" charset="-122"/>
              <a:cs typeface="Cambria Math" panose="02040503050406030204" charset="0"/>
              <a:sym typeface="+mn-ea"/>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也可以类比投标来理解：在</a:t>
            </a:r>
            <a:r>
              <a:rPr lang="en-US" altLang="zh-CN" sz="2400">
                <a:latin typeface="Cambria Math" panose="02040503050406030204" charset="0"/>
                <a:ea typeface="宋体" panose="02010600030101010101" pitchFamily="2" charset="-122"/>
                <a:cs typeface="Cambria Math" panose="02040503050406030204" charset="0"/>
              </a:rPr>
              <a:t>1~n</a:t>
            </a:r>
            <a:r>
              <a:rPr lang="zh-CN" altLang="en-US" sz="2400">
                <a:latin typeface="Cambria Math" panose="02040503050406030204" charset="0"/>
                <a:ea typeface="宋体" panose="02010600030101010101" pitchFamily="2" charset="-122"/>
                <a:cs typeface="Cambria Math" panose="02040503050406030204" charset="0"/>
              </a:rPr>
              <a:t>个盒子中投标，投到</a:t>
            </a:r>
            <a:r>
              <a:rPr lang="en-US" altLang="zh-CN" sz="2400">
                <a:latin typeface="Cambria Math" panose="02040503050406030204" charset="0"/>
                <a:ea typeface="宋体" panose="02010600030101010101" pitchFamily="2" charset="-122"/>
                <a:cs typeface="Cambria Math" panose="02040503050406030204" charset="0"/>
              </a:rPr>
              <a:t>i~j</a:t>
            </a:r>
            <a:r>
              <a:rPr lang="zh-CN" altLang="en-US" sz="2400">
                <a:latin typeface="Cambria Math" panose="02040503050406030204" charset="0"/>
                <a:ea typeface="宋体" panose="02010600030101010101" pitchFamily="2" charset="-122"/>
                <a:cs typeface="Cambria Math" panose="02040503050406030204" charset="0"/>
              </a:rPr>
              <a:t>之外的地方，继续投；只有投中</a:t>
            </a:r>
            <a:r>
              <a:rPr lang="en-US" altLang="zh-CN" sz="2400">
                <a:latin typeface="Cambria Math" panose="02040503050406030204" charset="0"/>
                <a:ea typeface="宋体" panose="02010600030101010101" pitchFamily="2" charset="-122"/>
                <a:cs typeface="Cambria Math" panose="02040503050406030204" charset="0"/>
              </a:rPr>
              <a:t>i-j</a:t>
            </a:r>
            <a:r>
              <a:rPr lang="zh-CN" altLang="en-US" sz="2400">
                <a:latin typeface="Cambria Math" panose="02040503050406030204" charset="0"/>
                <a:ea typeface="宋体" panose="02010600030101010101" pitchFamily="2" charset="-122"/>
                <a:cs typeface="Cambria Math" panose="02040503050406030204" charset="0"/>
              </a:rPr>
              <a:t>游戏结束，看</a:t>
            </a:r>
            <a:r>
              <a:rPr lang="zh-CN" altLang="en-US" sz="2400">
                <a:latin typeface="Cambria Math" panose="02040503050406030204" charset="0"/>
                <a:ea typeface="宋体" panose="02010600030101010101" pitchFamily="2" charset="-122"/>
                <a:cs typeface="Cambria Math" panose="02040503050406030204" charset="0"/>
              </a:rPr>
              <a:t>最后是否恰好投到</a:t>
            </a:r>
            <a:r>
              <a:rPr lang="en-US" altLang="zh-CN" sz="2400">
                <a:latin typeface="Cambria Math" panose="02040503050406030204" charset="0"/>
                <a:ea typeface="宋体" panose="02010600030101010101" pitchFamily="2" charset="-122"/>
                <a:cs typeface="Cambria Math" panose="02040503050406030204" charset="0"/>
              </a:rPr>
              <a:t>i</a:t>
            </a:r>
            <a:r>
              <a:rPr lang="zh-CN" altLang="en-US" sz="2400">
                <a:latin typeface="Cambria Math" panose="02040503050406030204" charset="0"/>
                <a:ea typeface="宋体" panose="02010600030101010101" pitchFamily="2" charset="-122"/>
                <a:cs typeface="Cambria Math" panose="02040503050406030204" charset="0"/>
              </a:rPr>
              <a:t>或者</a:t>
            </a:r>
            <a:r>
              <a:rPr lang="en-US" altLang="zh-CN" sz="2400">
                <a:latin typeface="Cambria Math" panose="02040503050406030204" charset="0"/>
                <a:ea typeface="宋体" panose="02010600030101010101" pitchFamily="2" charset="-122"/>
                <a:cs typeface="Cambria Math" panose="02040503050406030204" charset="0"/>
              </a:rPr>
              <a:t>j</a:t>
            </a:r>
            <a:endParaRPr lang="en-US" altLang="zh-CN" sz="2400">
              <a:latin typeface="Cambria Math" panose="02040503050406030204" charset="0"/>
              <a:ea typeface="宋体" panose="02010600030101010101" pitchFamily="2" charset="-122"/>
              <a:cs typeface="Cambria Math" panose="02040503050406030204" charset="0"/>
            </a:endParaRPr>
          </a:p>
        </p:txBody>
      </p:sp>
      <p:pic>
        <p:nvPicPr>
          <p:cNvPr id="4" name="图片 3"/>
          <p:cNvPicPr>
            <a:picLocks noChangeAspect="1"/>
          </p:cNvPicPr>
          <p:nvPr/>
        </p:nvPicPr>
        <p:blipFill>
          <a:blip r:embed="rId2"/>
          <a:stretch>
            <a:fillRect/>
          </a:stretch>
        </p:blipFill>
        <p:spPr>
          <a:xfrm>
            <a:off x="1091565" y="2065655"/>
            <a:ext cx="8577580" cy="38220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47548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随机快速排序算法</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分析</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利用随机变量进行概率分析：优雅的</a:t>
            </a:r>
            <a:r>
              <a:rPr lang="zh-CN" altLang="en-US" sz="2400">
                <a:latin typeface="Cambria Math" panose="02040503050406030204" charset="0"/>
                <a:ea typeface="宋体" panose="02010600030101010101" pitchFamily="2" charset="-122"/>
                <a:cs typeface="Cambria Math" panose="02040503050406030204" charset="0"/>
              </a:rPr>
              <a:t>计算方式</a:t>
            </a:r>
            <a:endParaRPr lang="zh-CN" altLang="en-US" sz="2400">
              <a:latin typeface="Cambria Math" panose="02040503050406030204" charset="0"/>
              <a:ea typeface="宋体" panose="02010600030101010101" pitchFamily="2" charset="-122"/>
              <a:cs typeface="Cambria Math" panose="02040503050406030204" charset="0"/>
            </a:endParaRPr>
          </a:p>
        </p:txBody>
      </p:sp>
      <p:pic>
        <p:nvPicPr>
          <p:cNvPr id="2" name="图片 1"/>
          <p:cNvPicPr>
            <a:picLocks noChangeAspect="1"/>
          </p:cNvPicPr>
          <p:nvPr/>
        </p:nvPicPr>
        <p:blipFill>
          <a:blip r:embed="rId2"/>
          <a:stretch>
            <a:fillRect/>
          </a:stretch>
        </p:blipFill>
        <p:spPr>
          <a:xfrm>
            <a:off x="3074035" y="2051050"/>
            <a:ext cx="4848860" cy="4189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29260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选择算法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mc:AlternateContent xmlns:mc="http://schemas.openxmlformats.org/markup-compatibility/2006">
        <mc:Choice xmlns:a14="http://schemas.microsoft.com/office/drawing/2010/main" Requires="a14">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算法</a:t>
                </a:r>
                <a:r>
                  <a:rPr lang="en-US" altLang="zh-CN" sz="2400">
                    <a:latin typeface="Cambria Math" panose="02040503050406030204" charset="0"/>
                    <a:ea typeface="宋体" panose="02010600030101010101" pitchFamily="2" charset="-122"/>
                    <a:cs typeface="Cambria Math" panose="02040503050406030204" charset="0"/>
                  </a:rPr>
                  <a:t> RandSelect(A, p, r, k) //</a:t>
                </a:r>
                <a:r>
                  <a:rPr lang="zh-CN" altLang="en-US" sz="2400">
                    <a:latin typeface="Cambria Math" panose="02040503050406030204" charset="0"/>
                    <a:ea typeface="宋体" panose="02010600030101010101" pitchFamily="2" charset="-122"/>
                    <a:cs typeface="Cambria Math" panose="02040503050406030204" charset="0"/>
                  </a:rPr>
                  <a:t>从</a:t>
                </a:r>
                <a:r>
                  <a:rPr lang="en-US" altLang="zh-CN" sz="2400">
                    <a:latin typeface="Cambria Math" panose="02040503050406030204" charset="0"/>
                    <a:ea typeface="宋体" panose="02010600030101010101" pitchFamily="2" charset="-122"/>
                    <a:cs typeface="Cambria Math" panose="02040503050406030204" charset="0"/>
                  </a:rPr>
                  <a:t>A[p..r]</a:t>
                </a:r>
                <a:r>
                  <a:rPr lang="zh-CN" altLang="en-US" sz="2400">
                    <a:latin typeface="Cambria Math" panose="02040503050406030204" charset="0"/>
                    <a:ea typeface="宋体" panose="02010600030101010101" pitchFamily="2" charset="-122"/>
                    <a:cs typeface="Cambria Math" panose="02040503050406030204" charset="0"/>
                  </a:rPr>
                  <a:t>中选第</a:t>
                </a:r>
                <a:r>
                  <a:rPr lang="en-US" altLang="zh-CN" sz="2400">
                    <a:latin typeface="Cambria Math" panose="02040503050406030204" charset="0"/>
                    <a:ea typeface="宋体" panose="02010600030101010101" pitchFamily="2" charset="-122"/>
                    <a:cs typeface="Cambria Math" panose="02040503050406030204" charset="0"/>
                  </a:rPr>
                  <a:t>k</a:t>
                </a:r>
                <a:r>
                  <a:rPr lang="zh-CN" altLang="en-US" sz="2400">
                    <a:latin typeface="Cambria Math" panose="02040503050406030204" charset="0"/>
                    <a:ea typeface="宋体" panose="02010600030101010101" pitchFamily="2" charset="-122"/>
                    <a:cs typeface="Cambria Math" panose="02040503050406030204" charset="0"/>
                  </a:rPr>
                  <a:t>小</a:t>
                </a:r>
                <a:endParaRPr lang="zh-CN" altLang="en-US" sz="2400">
                  <a:latin typeface="Cambria Math" panose="02040503050406030204" charset="0"/>
                  <a:ea typeface="宋体" panose="02010600030101010101" pitchFamily="2" charset="-122"/>
                  <a:cs typeface="Cambria Math" panose="02040503050406030204" charset="0"/>
                </a:endParaRPr>
              </a:p>
              <a:p>
                <a:pPr lvl="1"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1. if p=r then return A[p]</a:t>
                </a:r>
                <a:endParaRPr lang="en-US" altLang="zh-CN" sz="2400">
                  <a:latin typeface="Cambria Math" panose="02040503050406030204" charset="0"/>
                  <a:ea typeface="宋体" panose="02010600030101010101" pitchFamily="2" charset="-122"/>
                  <a:cs typeface="Cambria Math" panose="02040503050406030204" charset="0"/>
                </a:endParaRPr>
              </a:p>
              <a:p>
                <a:pPr lvl="1"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2. i </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m:t>
                    </m:r>
                  </m:oMath>
                </a14:m>
                <a:r>
                  <a:rPr lang="en-US" altLang="zh-CN" sz="2400">
                    <a:latin typeface="Cambria Math" panose="02040503050406030204" charset="0"/>
                    <a:ea typeface="宋体" panose="02010600030101010101" pitchFamily="2" charset="-122"/>
                    <a:cs typeface="Cambria Math" panose="02040503050406030204" charset="0"/>
                  </a:rPr>
                  <a:t> </a:t>
                </a:r>
                <a:r>
                  <a:rPr lang="en-US" altLang="zh-CN" sz="2400">
                    <a:latin typeface="Cambria Math" panose="02040503050406030204" charset="0"/>
                    <a:ea typeface="宋体" panose="02010600030101010101" pitchFamily="2" charset="-122"/>
                    <a:cs typeface="Cambria Math" panose="02040503050406030204" charset="0"/>
                  </a:rPr>
                  <a:t>Random(p, r)</a:t>
                </a:r>
                <a:endParaRPr lang="en-US" altLang="zh-CN" sz="2400">
                  <a:latin typeface="Cambria Math" panose="02040503050406030204" charset="0"/>
                  <a:ea typeface="宋体" panose="02010600030101010101" pitchFamily="2" charset="-122"/>
                  <a:cs typeface="Cambria Math" panose="02040503050406030204" charset="0"/>
                </a:endParaRPr>
              </a:p>
              <a:p>
                <a:pPr lvl="1"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3. </a:t>
                </a:r>
                <a:r>
                  <a:rPr lang="zh-CN" altLang="en-US" sz="2400">
                    <a:latin typeface="Cambria Math" panose="02040503050406030204" charset="0"/>
                    <a:ea typeface="宋体" panose="02010600030101010101" pitchFamily="2" charset="-122"/>
                    <a:cs typeface="Cambria Math" panose="02040503050406030204" charset="0"/>
                  </a:rPr>
                  <a:t>以</a:t>
                </a:r>
                <a:r>
                  <a:rPr lang="en-US" altLang="zh-CN" sz="2400">
                    <a:latin typeface="Cambria Math" panose="02040503050406030204" charset="0"/>
                    <a:ea typeface="宋体" panose="02010600030101010101" pitchFamily="2" charset="-122"/>
                    <a:cs typeface="Cambria Math" panose="02040503050406030204" charset="0"/>
                  </a:rPr>
                  <a:t> A[i] </a:t>
                </a:r>
                <a:r>
                  <a:rPr lang="zh-CN" altLang="en-US" sz="2400">
                    <a:latin typeface="Cambria Math" panose="02040503050406030204" charset="0"/>
                    <a:ea typeface="宋体" panose="02010600030101010101" pitchFamily="2" charset="-122"/>
                    <a:cs typeface="Cambria Math" panose="02040503050406030204" charset="0"/>
                  </a:rPr>
                  <a:t>为标准划分</a:t>
                </a:r>
                <a:r>
                  <a:rPr lang="en-US" altLang="zh-CN" sz="2400">
                    <a:latin typeface="Cambria Math" panose="02040503050406030204" charset="0"/>
                    <a:ea typeface="宋体" panose="02010600030101010101" pitchFamily="2" charset="-122"/>
                    <a:cs typeface="Cambria Math" panose="02040503050406030204" charset="0"/>
                  </a:rPr>
                  <a:t> A</a:t>
                </a:r>
                <a:endParaRPr lang="en-US" altLang="zh-CN" sz="2400">
                  <a:latin typeface="Cambria Math" panose="02040503050406030204" charset="0"/>
                  <a:ea typeface="宋体" panose="02010600030101010101" pitchFamily="2" charset="-122"/>
                  <a:cs typeface="Cambria Math" panose="02040503050406030204" charset="0"/>
                </a:endParaRPr>
              </a:p>
              <a:p>
                <a:pPr lvl="1"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4. j </a:t>
                </a:r>
                <a14:m>
                  <m:oMath xmlns:m="http://schemas.openxmlformats.org/officeDocument/2006/math">
                    <m:r>
                      <a:rPr lang="en-US" altLang="en-US" sz="2400" i="1">
                        <a:latin typeface="Cambria Math" panose="02040503050406030204" charset="0"/>
                        <a:ea typeface="宋体" panose="02010600030101010101" pitchFamily="2" charset="-122"/>
                        <a:cs typeface="Cambria Math" panose="02040503050406030204" charset="0"/>
                      </a:rPr>
                      <m:t>←</m:t>
                    </m:r>
                  </m:oMath>
                </a14:m>
                <a:r>
                  <a:rPr lang="en-US" altLang="zh-CN" sz="2400">
                    <a:latin typeface="Cambria Math" panose="02040503050406030204" charset="0"/>
                    <a:ea typeface="宋体" panose="02010600030101010101" pitchFamily="2" charset="-122"/>
                    <a:cs typeface="Cambria Math" panose="02040503050406030204" charset="0"/>
                  </a:rPr>
                  <a:t> </a:t>
                </a:r>
                <a:r>
                  <a:rPr lang="zh-CN" altLang="en-US" sz="2400">
                    <a:latin typeface="Cambria Math" panose="02040503050406030204" charset="0"/>
                    <a:ea typeface="宋体" panose="02010600030101010101" pitchFamily="2" charset="-122"/>
                    <a:cs typeface="Cambria Math" panose="02040503050406030204" charset="0"/>
                  </a:rPr>
                  <a:t>划分后小于等于</a:t>
                </a:r>
                <a:r>
                  <a:rPr lang="en-US" altLang="zh-CN" sz="2400">
                    <a:latin typeface="Cambria Math" panose="02040503050406030204" charset="0"/>
                    <a:ea typeface="宋体" panose="02010600030101010101" pitchFamily="2" charset="-122"/>
                    <a:cs typeface="Cambria Math" panose="02040503050406030204" charset="0"/>
                  </a:rPr>
                  <a:t> A[i] </a:t>
                </a:r>
                <a:r>
                  <a:rPr lang="zh-CN" altLang="en-US" sz="2400">
                    <a:latin typeface="Cambria Math" panose="02040503050406030204" charset="0"/>
                    <a:ea typeface="宋体" panose="02010600030101010101" pitchFamily="2" charset="-122"/>
                    <a:cs typeface="Cambria Math" panose="02040503050406030204" charset="0"/>
                  </a:rPr>
                  <a:t>的数构成数组的大小</a:t>
                </a:r>
                <a:endParaRPr lang="zh-CN" altLang="en-US" sz="2400">
                  <a:latin typeface="Cambria Math" panose="02040503050406030204" charset="0"/>
                  <a:ea typeface="宋体" panose="02010600030101010101" pitchFamily="2" charset="-122"/>
                  <a:cs typeface="Cambria Math" panose="02040503050406030204" charset="0"/>
                </a:endParaRPr>
              </a:p>
              <a:p>
                <a:pPr lvl="1"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5. if k </a:t>
                </a:r>
                <a14:m>
                  <m:oMath xmlns:m="http://schemas.openxmlformats.org/officeDocument/2006/math">
                    <m:r>
                      <a:rPr lang="en-US" altLang="en-US" sz="2400" i="1">
                        <a:latin typeface="Cambria Math" panose="02040503050406030204" charset="0"/>
                        <a:ea typeface="宋体" panose="02010600030101010101" pitchFamily="2" charset="-122"/>
                        <a:cs typeface="Cambria Math" panose="02040503050406030204" charset="0"/>
                      </a:rPr>
                      <m:t>≤</m:t>
                    </m:r>
                  </m:oMath>
                </a14:m>
                <a:r>
                  <a:rPr lang="en-US" altLang="zh-CN" sz="2400">
                    <a:latin typeface="Cambria Math" panose="02040503050406030204" charset="0"/>
                    <a:ea typeface="宋体" panose="02010600030101010101" pitchFamily="2" charset="-122"/>
                    <a:cs typeface="Cambria Math" panose="02040503050406030204" charset="0"/>
                  </a:rPr>
                  <a:t> </a:t>
                </a:r>
                <a:r>
                  <a:rPr lang="en-US" altLang="zh-CN" sz="2400">
                    <a:latin typeface="Cambria Math" panose="02040503050406030204" charset="0"/>
                    <a:ea typeface="宋体" panose="02010600030101010101" pitchFamily="2" charset="-122"/>
                    <a:cs typeface="Cambria Math" panose="02040503050406030204" charset="0"/>
                  </a:rPr>
                  <a:t>j </a:t>
                </a:r>
                <a:endParaRPr lang="en-US" altLang="zh-CN" sz="2400">
                  <a:latin typeface="Cambria Math" panose="02040503050406030204" charset="0"/>
                  <a:ea typeface="宋体" panose="02010600030101010101" pitchFamily="2" charset="-122"/>
                  <a:cs typeface="Cambria Math" panose="02040503050406030204" charset="0"/>
                </a:endParaRPr>
              </a:p>
              <a:p>
                <a:pPr lvl="1"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6. then return RandSelect (A, p, p+j-1, k) </a:t>
                </a:r>
                <a:endParaRPr lang="en-US" altLang="zh-CN" sz="2400">
                  <a:latin typeface="Cambria Math" panose="02040503050406030204" charset="0"/>
                  <a:ea typeface="宋体" panose="02010600030101010101" pitchFamily="2" charset="-122"/>
                  <a:cs typeface="Cambria Math" panose="02040503050406030204" charset="0"/>
                </a:endParaRPr>
              </a:p>
              <a:p>
                <a:pPr lvl="1"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7. else return RandSelect (A, p+j, r, k-j)</a:t>
                </a:r>
                <a:endParaRPr lang="en-US" altLang="zh-CN" sz="2400">
                  <a:latin typeface="Cambria Math" panose="02040503050406030204" charset="0"/>
                  <a:ea typeface="宋体" panose="02010600030101010101" pitchFamily="2" charset="-122"/>
                  <a:cs typeface="Cambria Math" panose="02040503050406030204" charset="0"/>
                </a:endParaRPr>
              </a:p>
            </p:txBody>
          </p:sp>
        </mc:Choice>
        <mc:Fallback>
          <p:sp>
            <p:nvSpPr>
              <p:cNvPr id="9" name="文本框 8"/>
              <p:cNvSpPr txBox="1">
                <a:spLocks noRot="1" noChangeAspect="1" noMove="1" noResize="1" noEditPoints="1" noAdjustHandles="1" noChangeArrowheads="1" noChangeShapeType="1" noTextEdit="1"/>
              </p:cNvSpPr>
              <p:nvPr/>
            </p:nvSpPr>
            <p:spPr>
              <a:xfrm>
                <a:off x="793750" y="1410970"/>
                <a:ext cx="10560050" cy="4702810"/>
              </a:xfrm>
              <a:prstGeom prst="rect">
                <a:avLst/>
              </a:prstGeom>
              <a:blipFill rotWithShape="1">
                <a:blip r:embed="rId2"/>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29260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选择算法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mc:AlternateContent xmlns:mc="http://schemas.openxmlformats.org/markup-compatibility/2006">
        <mc:Choice xmlns:a14="http://schemas.microsoft.com/office/drawing/2010/main" Requires="a14">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设</a:t>
                </a:r>
                <a:r>
                  <a:rPr lang="en-US" altLang="zh-CN" sz="2400">
                    <a:latin typeface="Cambria Math" panose="02040503050406030204" charset="0"/>
                    <a:ea typeface="宋体" panose="02010600030101010101" pitchFamily="2" charset="-122"/>
                    <a:cs typeface="Cambria Math" panose="02040503050406030204" charset="0"/>
                  </a:rPr>
                  <a:t>T(n)</a:t>
                </a:r>
                <a:r>
                  <a:rPr lang="zh-CN" altLang="en-US" sz="2400">
                    <a:latin typeface="Cambria Math" panose="02040503050406030204" charset="0"/>
                    <a:ea typeface="宋体" panose="02010600030101010101" pitchFamily="2" charset="-122"/>
                    <a:cs typeface="Cambria Math" panose="02040503050406030204" charset="0"/>
                  </a:rPr>
                  <a:t>表示规模为</a:t>
                </a:r>
                <a:r>
                  <a:rPr lang="en-US" altLang="zh-CN" sz="2400">
                    <a:latin typeface="Cambria Math" panose="02040503050406030204" charset="0"/>
                    <a:ea typeface="宋体" panose="02010600030101010101" pitchFamily="2" charset="-122"/>
                    <a:cs typeface="Cambria Math" panose="02040503050406030204" charset="0"/>
                  </a:rPr>
                  <a:t>n</a:t>
                </a:r>
                <a:r>
                  <a:rPr lang="zh-CN" altLang="en-US" sz="2400">
                    <a:latin typeface="Cambria Math" panose="02040503050406030204" charset="0"/>
                    <a:ea typeface="宋体" panose="02010600030101010101" pitchFamily="2" charset="-122"/>
                    <a:cs typeface="Cambria Math" panose="02040503050406030204" charset="0"/>
                  </a:rPr>
                  <a:t>的数组</a:t>
                </a:r>
                <a:r>
                  <a:rPr lang="en-US" altLang="zh-CN" sz="2400">
                    <a:latin typeface="Cambria Math" panose="02040503050406030204" charset="0"/>
                    <a:ea typeface="宋体" panose="02010600030101010101" pitchFamily="2" charset="-122"/>
                    <a:cs typeface="Cambria Math" panose="02040503050406030204" charset="0"/>
                  </a:rPr>
                  <a:t>A</a:t>
                </a:r>
                <a:r>
                  <a:rPr lang="zh-CN" altLang="en-US" sz="2400">
                    <a:latin typeface="Cambria Math" panose="02040503050406030204" charset="0"/>
                    <a:ea typeface="宋体" panose="02010600030101010101" pitchFamily="2" charset="-122"/>
                    <a:cs typeface="Cambria Math" panose="02040503050406030204" charset="0"/>
                  </a:rPr>
                  <a:t>元素互异运行</a:t>
                </a:r>
                <a:r>
                  <a:rPr lang="en-US" altLang="zh-CN" sz="2400">
                    <a:latin typeface="Cambria Math" panose="02040503050406030204" charset="0"/>
                    <a:ea typeface="宋体" panose="02010600030101010101" pitchFamily="2" charset="-122"/>
                    <a:cs typeface="Cambria Math" panose="02040503050406030204" charset="0"/>
                  </a:rPr>
                  <a:t>Randomized- Select</a:t>
                </a:r>
                <a:r>
                  <a:rPr lang="zh-CN" altLang="en-US" sz="2400">
                    <a:latin typeface="Cambria Math" panose="02040503050406030204" charset="0"/>
                    <a:ea typeface="宋体" panose="02010600030101010101" pitchFamily="2" charset="-122"/>
                    <a:cs typeface="Cambria Math" panose="02040503050406030204" charset="0"/>
                  </a:rPr>
                  <a:t>的时间。</a:t>
                </a: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选择主元后，原数组被划分成两个部分长度分别为</a:t>
                </a:r>
                <a:r>
                  <a:rPr lang="en-US" altLang="zh-CN" sz="2400">
                    <a:latin typeface="Cambria Math" panose="02040503050406030204" charset="0"/>
                    <a:ea typeface="宋体" panose="02010600030101010101" pitchFamily="2" charset="-122"/>
                    <a:cs typeface="Cambria Math" panose="02040503050406030204" charset="0"/>
                  </a:rPr>
                  <a:t>k-1</a:t>
                </a:r>
                <a:r>
                  <a:rPr lang="zh-CN" altLang="en-US" sz="2400">
                    <a:latin typeface="Cambria Math" panose="02040503050406030204" charset="0"/>
                    <a:ea typeface="宋体" panose="02010600030101010101" pitchFamily="2" charset="-122"/>
                    <a:cs typeface="Cambria Math" panose="02040503050406030204" charset="0"/>
                  </a:rPr>
                  <a:t>，</a:t>
                </a:r>
                <a:r>
                  <a:rPr lang="en-US" altLang="zh-CN" sz="2400">
                    <a:latin typeface="Cambria Math" panose="02040503050406030204" charset="0"/>
                    <a:ea typeface="宋体" panose="02010600030101010101" pitchFamily="2" charset="-122"/>
                    <a:cs typeface="Cambria Math" panose="02040503050406030204" charset="0"/>
                  </a:rPr>
                  <a:t>n-k</a:t>
                </a:r>
                <a:r>
                  <a:rPr lang="zh-CN" altLang="en-US" sz="2400">
                    <a:latin typeface="Cambria Math" panose="02040503050406030204" charset="0"/>
                    <a:ea typeface="宋体" panose="02010600030101010101" pitchFamily="2" charset="-122"/>
                    <a:cs typeface="Cambria Math" panose="02040503050406030204" charset="0"/>
                  </a:rPr>
                  <a:t>。但是只会计算其中的一个，因为它肯定落在某一个子区间内。</a:t>
                </a: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由此递归式：</a:t>
                </a: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zh-CN" altLang="en-US" sz="2400">
                  <a:latin typeface="Cambria Math" panose="02040503050406030204" charset="0"/>
                  <a:ea typeface="宋体" panose="02010600030101010101" pitchFamily="2" charset="-122"/>
                  <a:cs typeface="Cambria Math" panose="02040503050406030204" charset="0"/>
                </a:endParaRPr>
              </a:p>
              <a:p>
                <a:pPr indent="0" fontAlgn="auto">
                  <a:lnSpc>
                    <a:spcPct val="120000"/>
                  </a:lnSpc>
                  <a:buSzPct val="75000"/>
                  <a:buFont typeface="Wingdings" panose="05000000000000000000" charset="0"/>
                  <a:buNone/>
                </a:pPr>
                <a:r>
                  <a:rPr lang="zh-CN" altLang="en-US" sz="2400">
                    <a:latin typeface="Cambria Math" panose="02040503050406030204" charset="0"/>
                    <a:ea typeface="宋体" panose="02010600030101010101" pitchFamily="2" charset="-122"/>
                    <a:cs typeface="Cambria Math" panose="02040503050406030204" charset="0"/>
                  </a:rPr>
                  <a:t>然后归纳证明</a:t>
                </a:r>
                <a:r>
                  <a:rPr lang="en-US" altLang="zh-CN" sz="2400">
                    <a:latin typeface="Cambria Math" panose="02040503050406030204" charset="0"/>
                    <a:ea typeface="宋体" panose="02010600030101010101" pitchFamily="2" charset="-122"/>
                    <a:cs typeface="Cambria Math" panose="02040503050406030204" charset="0"/>
                  </a:rPr>
                  <a:t> T(n)</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m:t>
                    </m:r>
                  </m:oMath>
                </a14:m>
                <a:r>
                  <a:rPr lang="en-US" altLang="zh-CN" sz="2400">
                    <a:latin typeface="Cambria Math" panose="02040503050406030204" charset="0"/>
                    <a:ea typeface="宋体" panose="02010600030101010101" pitchFamily="2" charset="-122"/>
                    <a:cs typeface="Cambria Math" panose="02040503050406030204" charset="0"/>
                  </a:rPr>
                  <a:t>cn</a:t>
                </a:r>
                <a:endParaRPr lang="en-US" altLang="zh-CN" sz="2400">
                  <a:latin typeface="Cambria Math" panose="02040503050406030204" charset="0"/>
                  <a:ea typeface="宋体" panose="02010600030101010101" pitchFamily="2" charset="-122"/>
                  <a:cs typeface="Cambria Math" panose="02040503050406030204" charset="0"/>
                </a:endParaRPr>
              </a:p>
            </p:txBody>
          </p:sp>
        </mc:Choice>
        <mc:Fallback>
          <p:sp>
            <p:nvSpPr>
              <p:cNvPr id="9" name="文本框 8"/>
              <p:cNvSpPr txBox="1">
                <a:spLocks noRot="1" noChangeAspect="1" noMove="1" noResize="1" noEditPoints="1" noAdjustHandles="1" noChangeArrowheads="1" noChangeShapeType="1" noTextEdit="1"/>
              </p:cNvSpPr>
              <p:nvPr/>
            </p:nvSpPr>
            <p:spPr>
              <a:xfrm>
                <a:off x="793750" y="1410970"/>
                <a:ext cx="10560050" cy="4702810"/>
              </a:xfrm>
              <a:prstGeom prst="rect">
                <a:avLst/>
              </a:prstGeom>
              <a:blipFill rotWithShape="1">
                <a:blip r:embed="rId2"/>
                <a:stretch>
                  <a:fillRect b="-3605"/>
                </a:stretch>
              </a:blipFill>
            </p:spPr>
            <p:txBody>
              <a:bodyPr/>
              <a:lstStyle/>
              <a:p>
                <a:r>
                  <a:rPr lang="zh-CN" altLang="en-US">
                    <a:noFill/>
                  </a:rPr>
                  <a:t> </a:t>
                </a:r>
              </a:p>
            </p:txBody>
          </p:sp>
        </mc:Fallback>
      </mc:AlternateContent>
      <p:pic>
        <p:nvPicPr>
          <p:cNvPr id="2" name="图片 1"/>
          <p:cNvPicPr>
            <a:picLocks noChangeAspect="1"/>
          </p:cNvPicPr>
          <p:nvPr/>
        </p:nvPicPr>
        <p:blipFill>
          <a:blip r:embed="rId3"/>
          <a:stretch>
            <a:fillRect/>
          </a:stretch>
        </p:blipFill>
        <p:spPr>
          <a:xfrm>
            <a:off x="2071370" y="3167380"/>
            <a:ext cx="8258175" cy="2562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5490845" cy="645160"/>
          </a:xfrm>
          <a:prstGeom prst="rect">
            <a:avLst/>
          </a:prstGeom>
          <a:noFill/>
        </p:spPr>
        <p:txBody>
          <a:bodyPr wrap="none" rtlCol="0">
            <a:spAutoFit/>
          </a:bodyPr>
          <a:lstStyle/>
          <a:p>
            <a:pPr algn="l"/>
            <a:r>
              <a:rPr lang="en-US" altLang="zh-CN" sz="3600" dirty="0">
                <a:latin typeface="方正粗黑宋简体" panose="02000000000000000000" pitchFamily="2" charset="-122"/>
                <a:ea typeface="方正粗黑宋简体" panose="02000000000000000000" pitchFamily="2" charset="-122"/>
                <a:cs typeface="字魂105号-简雅黑" panose="00000500000000000000" pitchFamily="2" charset="-122"/>
                <a:sym typeface="+mn-ea"/>
              </a:rPr>
              <a:t>n</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sym typeface="+mn-ea"/>
              </a:rPr>
              <a:t>皇后放置的随机选择算法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410970"/>
            <a:ext cx="10560050" cy="4702810"/>
          </a:xfrm>
          <a:prstGeom prst="rect">
            <a:avLst/>
          </a:prstGeom>
          <a:noFill/>
        </p:spPr>
        <p:txBody>
          <a:bodyPr wrap="square" rtlCol="0">
            <a:noAutofit/>
          </a:bodyPr>
          <a:p>
            <a:pPr indent="0" fontAlgn="auto">
              <a:lnSpc>
                <a:spcPct val="120000"/>
              </a:lnSpc>
              <a:buSzPct val="75000"/>
              <a:buFont typeface="Wingdings" panose="05000000000000000000" charset="0"/>
              <a:buNone/>
            </a:pPr>
            <a:endParaRPr lang="en-US" altLang="zh-CN" sz="2400">
              <a:latin typeface="Cambria Math" panose="02040503050406030204" charset="0"/>
              <a:ea typeface="宋体" panose="02010600030101010101" pitchFamily="2" charset="-122"/>
              <a:cs typeface="Cambria Math" panose="02040503050406030204" charset="0"/>
            </a:endParaRPr>
          </a:p>
        </p:txBody>
      </p:sp>
      <p:pic>
        <p:nvPicPr>
          <p:cNvPr id="4" name="图片 3"/>
          <p:cNvPicPr>
            <a:picLocks noChangeAspect="1"/>
          </p:cNvPicPr>
          <p:nvPr/>
        </p:nvPicPr>
        <p:blipFill>
          <a:blip r:embed="rId2"/>
          <a:stretch>
            <a:fillRect/>
          </a:stretch>
        </p:blipFill>
        <p:spPr>
          <a:xfrm>
            <a:off x="959485" y="1201420"/>
            <a:ext cx="6845935" cy="5171440"/>
          </a:xfrm>
          <a:prstGeom prst="rect">
            <a:avLst/>
          </a:prstGeom>
        </p:spPr>
      </p:pic>
      <p:sp>
        <p:nvSpPr>
          <p:cNvPr id="6" name="圆角矩形 5"/>
          <p:cNvSpPr/>
          <p:nvPr/>
        </p:nvSpPr>
        <p:spPr>
          <a:xfrm>
            <a:off x="2455545" y="4206875"/>
            <a:ext cx="2597785" cy="410210"/>
          </a:xfrm>
          <a:prstGeom prst="roundRect">
            <a:avLst/>
          </a:prstGeom>
          <a:no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p:cNvPicPr>
            <a:picLocks noChangeAspect="1"/>
          </p:cNvPicPr>
          <p:nvPr/>
        </p:nvPicPr>
        <p:blipFill>
          <a:blip r:embed="rId3"/>
          <a:stretch>
            <a:fillRect/>
          </a:stretch>
        </p:blipFill>
        <p:spPr>
          <a:xfrm>
            <a:off x="5280660" y="3978910"/>
            <a:ext cx="6642100" cy="1768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5490845" cy="645160"/>
          </a:xfrm>
          <a:prstGeom prst="rect">
            <a:avLst/>
          </a:prstGeom>
          <a:noFill/>
        </p:spPr>
        <p:txBody>
          <a:bodyPr wrap="none" rtlCol="0">
            <a:spAutoFit/>
          </a:bodyPr>
          <a:lstStyle/>
          <a:p>
            <a:r>
              <a:rPr lang="en-US" altLang="zh-CN"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n</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皇后放置的随机</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选择算法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en-US" altLang="zh-CN" sz="2400">
                <a:latin typeface="Cambria Math" panose="02040503050406030204" charset="0"/>
                <a:ea typeface="宋体" panose="02010600030101010101" pitchFamily="2" charset="-122"/>
                <a:cs typeface="Cambria Math" panose="02040503050406030204" charset="0"/>
              </a:rPr>
              <a:t>n</a:t>
            </a:r>
            <a:r>
              <a:rPr lang="zh-CN" altLang="en-US" sz="2400">
                <a:latin typeface="Cambria Math" panose="02040503050406030204" charset="0"/>
                <a:ea typeface="宋体" panose="02010600030101010101" pitchFamily="2" charset="-122"/>
                <a:cs typeface="Cambria Math" panose="02040503050406030204" charset="0"/>
              </a:rPr>
              <a:t>皇后</a:t>
            </a:r>
            <a:r>
              <a:rPr lang="zh-CN" altLang="en-US" sz="2400">
                <a:latin typeface="Cambria Math" panose="02040503050406030204" charset="0"/>
                <a:ea typeface="宋体" panose="02010600030101010101" pitchFamily="2" charset="-122"/>
                <a:cs typeface="Cambria Math" panose="02040503050406030204" charset="0"/>
              </a:rPr>
              <a:t>的常规的解法应该是回溯法，然而回溯法的话，要遍历所有的情况。</a:t>
            </a:r>
            <a:endParaRPr lang="en-US" altLang="zh-CN"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随机与回溯相结合</a:t>
            </a:r>
            <a:r>
              <a:rPr lang="zh-CN" altLang="en-US" sz="2400">
                <a:latin typeface="Cambria Math" panose="02040503050406030204" charset="0"/>
                <a:ea typeface="宋体" panose="02010600030101010101" pitchFamily="2" charset="-122"/>
                <a:cs typeface="Cambria Math" panose="02040503050406030204" charset="0"/>
              </a:rPr>
              <a:t>的算法：先摆开头的几个棋子，然后剩下的棋子用回溯法来做，由于</a:t>
            </a:r>
            <a:r>
              <a:rPr lang="zh-CN" altLang="en-US" sz="2400" b="1">
                <a:latin typeface="Cambria Math" panose="02040503050406030204" charset="0"/>
                <a:ea typeface="宋体" panose="02010600030101010101" pitchFamily="2" charset="-122"/>
                <a:cs typeface="Cambria Math" panose="02040503050406030204" charset="0"/>
              </a:rPr>
              <a:t>解空间树的头几层不用拿来遍历了，回溯的时候遍历的结点少了很多，降低了算法复杂度</a:t>
            </a:r>
            <a:r>
              <a:rPr lang="zh-CN" altLang="en-US" sz="2400">
                <a:latin typeface="Cambria Math" panose="02040503050406030204" charset="0"/>
                <a:ea typeface="宋体" panose="02010600030101010101" pitchFamily="2" charset="-122"/>
                <a:cs typeface="Cambria Math" panose="02040503050406030204" charset="0"/>
              </a:rPr>
              <a:t>。</a:t>
            </a:r>
            <a:endParaRPr lang="en-US" altLang="zh-CN"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当然，随机算法是只能求出一部分的解的（</a:t>
            </a:r>
            <a:r>
              <a:rPr lang="zh-CN" altLang="en-US" sz="2400">
                <a:latin typeface="Cambria Math" panose="02040503050406030204" charset="0"/>
                <a:ea typeface="宋体" panose="02010600030101010101" pitchFamily="2" charset="-122"/>
                <a:cs typeface="Cambria Math" panose="02040503050406030204" charset="0"/>
                <a:sym typeface="+mn-ea"/>
              </a:rPr>
              <a:t>回溯法是可以得到所有解的），</a:t>
            </a:r>
            <a:r>
              <a:rPr lang="zh-CN" altLang="en-US" sz="2400">
                <a:latin typeface="Cambria Math" panose="02040503050406030204" charset="0"/>
                <a:ea typeface="宋体" panose="02010600030101010101" pitchFamily="2" charset="-122"/>
                <a:cs typeface="Cambria Math" panose="02040503050406030204" charset="0"/>
              </a:rPr>
              <a:t>但是在</a:t>
            </a:r>
            <a:r>
              <a:rPr lang="en-US" altLang="zh-CN" sz="2400">
                <a:latin typeface="Cambria Math" panose="02040503050406030204" charset="0"/>
                <a:ea typeface="宋体" panose="02010600030101010101" pitchFamily="2" charset="-122"/>
                <a:cs typeface="Cambria Math" panose="02040503050406030204" charset="0"/>
              </a:rPr>
              <a:t> n </a:t>
            </a:r>
            <a:r>
              <a:rPr lang="zh-CN" altLang="en-US" sz="2400">
                <a:latin typeface="Cambria Math" panose="02040503050406030204" charset="0"/>
                <a:ea typeface="宋体" panose="02010600030101010101" pitchFamily="2" charset="-122"/>
                <a:cs typeface="Cambria Math" panose="02040503050406030204" charset="0"/>
              </a:rPr>
              <a:t>很大的时候</a:t>
            </a:r>
            <a:r>
              <a:rPr lang="zh-CN" altLang="en-US" sz="2400">
                <a:latin typeface="Cambria Math" panose="02040503050406030204" charset="0"/>
                <a:ea typeface="宋体" panose="02010600030101010101" pitchFamily="2" charset="-122"/>
                <a:cs typeface="Cambria Math" panose="02040503050406030204" charset="0"/>
              </a:rPr>
              <a:t>随机算法速度比回溯法快了非常多。</a:t>
            </a: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endParaRPr lang="en-US" altLang="zh-CN" sz="2400">
              <a:latin typeface="Cambria Math" panose="02040503050406030204" charset="0"/>
              <a:ea typeface="宋体" panose="02010600030101010101" pitchFamily="2" charset="-122"/>
              <a:cs typeface="Cambria Math" panose="02040503050406030204" charset="0"/>
            </a:endParaRPr>
          </a:p>
        </p:txBody>
      </p:sp>
      <p:sp>
        <p:nvSpPr>
          <p:cNvPr id="4" name="文本框 3"/>
          <p:cNvSpPr txBox="1"/>
          <p:nvPr/>
        </p:nvSpPr>
        <p:spPr>
          <a:xfrm>
            <a:off x="2194560" y="4386580"/>
            <a:ext cx="8291830" cy="1727200"/>
          </a:xfrm>
          <a:prstGeom prst="rect">
            <a:avLst/>
          </a:prstGeom>
        </p:spPr>
        <p:txBody>
          <a:bodyPr>
            <a:noAutofit/>
          </a:bodyPr>
          <a:p>
            <a:pPr indent="0" fontAlgn="auto">
              <a:lnSpc>
                <a:spcPct val="120000"/>
              </a:lnSpc>
            </a:pPr>
            <a:r>
              <a:rPr lang="zh-CN" altLang="en-US" sz="2400" b="1">
                <a:solidFill>
                  <a:srgbClr val="000000"/>
                </a:solidFill>
                <a:latin typeface="宋体" panose="02010600030101010101" pitchFamily="2" charset="-122"/>
                <a:ea typeface="宋体" panose="02010600030101010101" pitchFamily="2" charset="-122"/>
              </a:rPr>
              <a:t>设 </a:t>
            </a:r>
            <a:r>
              <a:rPr lang="en-US" altLang="zh-CN" sz="2400" b="1" i="1">
                <a:solidFill>
                  <a:srgbClr val="000000"/>
                </a:solidFill>
                <a:latin typeface="TimesNewRomanPS-BoldItalicMT"/>
                <a:ea typeface="TimesNewRomanPS-BoldItalicMT"/>
              </a:rPr>
              <a:t>stopVegas </a:t>
            </a:r>
            <a:r>
              <a:rPr lang="en-US" altLang="zh-CN" sz="2400" b="1">
                <a:solidFill>
                  <a:srgbClr val="000000"/>
                </a:solidFill>
                <a:latin typeface="Symbol" panose="05050102010706020507"/>
                <a:ea typeface="Symbol" panose="05050102010706020507"/>
              </a:rPr>
              <a:t> </a:t>
            </a:r>
            <a:r>
              <a:rPr lang="en-US" altLang="zh-CN" sz="2400" b="1" i="1">
                <a:solidFill>
                  <a:srgbClr val="000000"/>
                </a:solidFill>
                <a:latin typeface="TimesNewRomanPS-BoldItalicMT"/>
                <a:ea typeface="TimesNewRomanPS-BoldItalicMT"/>
              </a:rPr>
              <a:t>n</a:t>
            </a:r>
            <a:r>
              <a:rPr lang="en-US" altLang="zh-CN" sz="2400" b="1">
                <a:solidFill>
                  <a:srgbClr val="000000"/>
                </a:solidFill>
                <a:latin typeface="TimesNewRomanPS-BoldMT"/>
                <a:ea typeface="TimesNewRomanPS-BoldMT"/>
              </a:rPr>
              <a:t>, </a:t>
            </a:r>
            <a:r>
              <a:rPr lang="zh-CN" altLang="en-US" sz="2400" b="1">
                <a:solidFill>
                  <a:srgbClr val="000000"/>
                </a:solidFill>
                <a:latin typeface="宋体" panose="02010600030101010101" pitchFamily="2" charset="-122"/>
                <a:ea typeface="宋体" panose="02010600030101010101" pitchFamily="2" charset="-122"/>
              </a:rPr>
              <a:t>表示用</a:t>
            </a:r>
            <a:r>
              <a:rPr lang="en-US" altLang="zh-CN" sz="2400" b="1">
                <a:solidFill>
                  <a:srgbClr val="000000"/>
                </a:solidFill>
                <a:latin typeface="TimesNewRomanPS-BoldMT"/>
                <a:ea typeface="TimesNewRomanPS-BoldMT"/>
              </a:rPr>
              <a:t>QueenLV</a:t>
            </a:r>
            <a:r>
              <a:rPr lang="zh-CN" altLang="en-US" sz="2400" b="1">
                <a:solidFill>
                  <a:srgbClr val="000000"/>
                </a:solidFill>
                <a:latin typeface="宋体" panose="02010600030101010101" pitchFamily="2" charset="-122"/>
                <a:ea typeface="宋体" panose="02010600030101010101" pitchFamily="2" charset="-122"/>
              </a:rPr>
              <a:t>算法放置的皇后数 </a:t>
            </a:r>
            <a:endParaRPr lang="zh-CN" altLang="en-US" sz="2400" b="1">
              <a:solidFill>
                <a:srgbClr val="000000"/>
              </a:solidFill>
              <a:latin typeface="宋体" panose="02010600030101010101" pitchFamily="2" charset="-122"/>
              <a:ea typeface="宋体" panose="02010600030101010101" pitchFamily="2" charset="-122"/>
            </a:endParaRPr>
          </a:p>
          <a:p>
            <a:pPr indent="0" fontAlgn="auto">
              <a:lnSpc>
                <a:spcPct val="120000"/>
              </a:lnSpc>
            </a:pPr>
            <a:r>
              <a:rPr lang="zh-CN" altLang="en-US" sz="2400" b="1">
                <a:solidFill>
                  <a:srgbClr val="000000"/>
                </a:solidFill>
                <a:latin typeface="宋体" panose="02010600030101010101" pitchFamily="2" charset="-122"/>
                <a:ea typeface="宋体" panose="02010600030101010101" pitchFamily="2" charset="-122"/>
              </a:rPr>
              <a:t>剩下 </a:t>
            </a:r>
            <a:r>
              <a:rPr lang="en-US" altLang="zh-CN" sz="2400" b="1" i="1">
                <a:solidFill>
                  <a:srgbClr val="000000"/>
                </a:solidFill>
                <a:latin typeface="TimesNewRomanPS-BoldItalicMT"/>
                <a:ea typeface="TimesNewRomanPS-BoldItalicMT"/>
              </a:rPr>
              <a:t>n </a:t>
            </a:r>
            <a:r>
              <a:rPr lang="en-US" altLang="zh-CN" sz="2400" b="1">
                <a:solidFill>
                  <a:srgbClr val="000000"/>
                </a:solidFill>
                <a:latin typeface="TimesNewRomanPS-BoldMT"/>
                <a:ea typeface="TimesNewRomanPS-BoldMT"/>
              </a:rPr>
              <a:t>- </a:t>
            </a:r>
            <a:r>
              <a:rPr lang="en-US" altLang="zh-CN" sz="2400" b="1" i="1">
                <a:solidFill>
                  <a:srgbClr val="000000"/>
                </a:solidFill>
                <a:latin typeface="TimesNewRomanPS-BoldItalicMT"/>
                <a:ea typeface="TimesNewRomanPS-BoldItalicMT"/>
              </a:rPr>
              <a:t>stopVegas </a:t>
            </a:r>
            <a:r>
              <a:rPr lang="zh-CN" altLang="en-US" sz="2400" b="1">
                <a:solidFill>
                  <a:srgbClr val="000000"/>
                </a:solidFill>
                <a:latin typeface="宋体" panose="02010600030101010101" pitchFamily="2" charset="-122"/>
                <a:ea typeface="宋体" panose="02010600030101010101" pitchFamily="2" charset="-122"/>
              </a:rPr>
              <a:t>个皇后用回溯方法放置 </a:t>
            </a:r>
            <a:endParaRPr lang="zh-CN" altLang="en-US" sz="2400" b="1">
              <a:solidFill>
                <a:srgbClr val="000000"/>
              </a:solidFill>
              <a:latin typeface="宋体" panose="02010600030101010101" pitchFamily="2" charset="-122"/>
              <a:ea typeface="宋体" panose="02010600030101010101" pitchFamily="2" charset="-122"/>
            </a:endParaRPr>
          </a:p>
          <a:p>
            <a:pPr indent="0" fontAlgn="auto">
              <a:lnSpc>
                <a:spcPct val="120000"/>
              </a:lnSpc>
            </a:pPr>
            <a:r>
              <a:rPr lang="en-US" altLang="zh-CN" sz="2400" b="1" i="1">
                <a:solidFill>
                  <a:srgbClr val="000000"/>
                </a:solidFill>
                <a:latin typeface="TimesNewRomanPS-BoldItalicMT"/>
                <a:ea typeface="TimesNewRomanPS-BoldItalicMT"/>
              </a:rPr>
              <a:t>stopVegas </a:t>
            </a:r>
            <a:r>
              <a:rPr lang="en-US" altLang="zh-CN" sz="2400" b="1">
                <a:solidFill>
                  <a:srgbClr val="000000"/>
                </a:solidFill>
                <a:latin typeface="TimesNewRomanPS-BoldMT"/>
                <a:ea typeface="TimesNewRomanPS-BoldMT"/>
              </a:rPr>
              <a:t>= 0 </a:t>
            </a:r>
            <a:r>
              <a:rPr lang="zh-CN" altLang="en-US" sz="2400" b="1">
                <a:solidFill>
                  <a:srgbClr val="000000"/>
                </a:solidFill>
                <a:latin typeface="宋体" panose="02010600030101010101" pitchFamily="2" charset="-122"/>
                <a:ea typeface="宋体" panose="02010600030101010101" pitchFamily="2" charset="-122"/>
              </a:rPr>
              <a:t>时是完全的回溯算法 </a:t>
            </a:r>
            <a:endParaRPr lang="zh-CN" altLang="en-US" sz="2400" b="1">
              <a:solidFill>
                <a:srgbClr val="000000"/>
              </a:solidFill>
              <a:latin typeface="宋体" panose="02010600030101010101" pitchFamily="2" charset="-122"/>
              <a:ea typeface="宋体" panose="02010600030101010101" pitchFamily="2" charset="-122"/>
            </a:endParaRPr>
          </a:p>
          <a:p>
            <a:pPr indent="0" fontAlgn="auto">
              <a:lnSpc>
                <a:spcPct val="120000"/>
              </a:lnSpc>
            </a:pPr>
            <a:r>
              <a:rPr lang="en-US" altLang="zh-CN" sz="2400" b="1" i="1">
                <a:solidFill>
                  <a:srgbClr val="000000"/>
                </a:solidFill>
                <a:latin typeface="TimesNewRomanPS-BoldItalicMT"/>
                <a:ea typeface="TimesNewRomanPS-BoldItalicMT"/>
              </a:rPr>
              <a:t>stopVegas </a:t>
            </a:r>
            <a:r>
              <a:rPr lang="en-US" altLang="zh-CN" sz="2400" b="1">
                <a:solidFill>
                  <a:srgbClr val="000000"/>
                </a:solidFill>
                <a:latin typeface="TimesNewRomanPS-BoldMT"/>
                <a:ea typeface="TimesNewRomanPS-BoldMT"/>
              </a:rPr>
              <a:t>= </a:t>
            </a:r>
            <a:r>
              <a:rPr lang="en-US" altLang="zh-CN" sz="2400" b="1" i="1">
                <a:solidFill>
                  <a:srgbClr val="000000"/>
                </a:solidFill>
                <a:latin typeface="TimesNewRomanPS-BoldItalicMT"/>
                <a:ea typeface="TimesNewRomanPS-BoldItalicMT"/>
              </a:rPr>
              <a:t>n </a:t>
            </a:r>
            <a:r>
              <a:rPr lang="zh-CN" altLang="en-US" sz="2400" b="1">
                <a:solidFill>
                  <a:srgbClr val="000000"/>
                </a:solidFill>
                <a:latin typeface="宋体" panose="02010600030101010101" pitchFamily="2" charset="-122"/>
                <a:ea typeface="宋体" panose="02010600030101010101" pitchFamily="2" charset="-122"/>
              </a:rPr>
              <a:t>时是完全的</a:t>
            </a:r>
            <a:r>
              <a:rPr lang="en-US" altLang="zh-CN" sz="2400" b="1">
                <a:solidFill>
                  <a:srgbClr val="000000"/>
                </a:solidFill>
                <a:latin typeface="TimesNewRomanPS-BoldMT"/>
                <a:ea typeface="TimesNewRomanPS-BoldMT"/>
              </a:rPr>
              <a:t>Las Vegas</a:t>
            </a:r>
            <a:r>
              <a:rPr lang="zh-CN" altLang="en-US" sz="2400" b="1">
                <a:solidFill>
                  <a:srgbClr val="000000"/>
                </a:solidFill>
                <a:latin typeface="宋体" panose="02010600030101010101" pitchFamily="2" charset="-122"/>
                <a:ea typeface="宋体" panose="02010600030101010101" pitchFamily="2" charset="-122"/>
              </a:rPr>
              <a:t>算法</a:t>
            </a:r>
            <a:endParaRPr lang="zh-CN" altLang="en-US" sz="2400" b="1">
              <a:solidFill>
                <a:srgbClr val="00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6836194" y="6780865"/>
            <a:ext cx="5381839" cy="97126"/>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nvGrpSpPr>
          <p:cNvPr id="62" name="组合 61"/>
          <p:cNvGrpSpPr/>
          <p:nvPr/>
        </p:nvGrpSpPr>
        <p:grpSpPr>
          <a:xfrm>
            <a:off x="1033481" y="2487017"/>
            <a:ext cx="4054269" cy="1882835"/>
            <a:chOff x="1209755" y="4179558"/>
            <a:chExt cx="4054269" cy="1882835"/>
          </a:xfrm>
        </p:grpSpPr>
        <p:sp>
          <p:nvSpPr>
            <p:cNvPr id="63" name="文本框 62"/>
            <p:cNvSpPr txBox="1"/>
            <p:nvPr/>
          </p:nvSpPr>
          <p:spPr>
            <a:xfrm>
              <a:off x="1525143" y="4179558"/>
              <a:ext cx="1479892" cy="1446550"/>
            </a:xfrm>
            <a:prstGeom prst="rect">
              <a:avLst/>
            </a:prstGeom>
            <a:noFill/>
          </p:spPr>
          <p:txBody>
            <a:bodyPr wrap="none" rtlCol="0">
              <a:spAutoFit/>
            </a:bodyPr>
            <a:lstStyle/>
            <a:p>
              <a:r>
                <a:rPr lang="en-US" altLang="zh-CN" sz="8800" b="1" dirty="0">
                  <a:latin typeface="方正粗黑宋简体" panose="02000000000000000000" pitchFamily="2" charset="-122"/>
                  <a:ea typeface="方正粗黑宋简体" panose="02000000000000000000" pitchFamily="2" charset="-122"/>
                  <a:cs typeface="字魂105号-简雅黑" panose="00000500000000000000" pitchFamily="2" charset="-122"/>
                </a:rPr>
                <a:t>01</a:t>
              </a:r>
              <a:endParaRPr lang="zh-CN" altLang="en-US" sz="8800" b="1"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64" name="文本框 63"/>
            <p:cNvSpPr txBox="1"/>
            <p:nvPr/>
          </p:nvSpPr>
          <p:spPr>
            <a:xfrm>
              <a:off x="1525144" y="5355638"/>
              <a:ext cx="3738880" cy="706755"/>
            </a:xfrm>
            <a:prstGeom prst="rect">
              <a:avLst/>
            </a:prstGeom>
            <a:noFill/>
          </p:spPr>
          <p:txBody>
            <a:bodyPr wrap="none" rtlCol="0">
              <a:spAutoFit/>
            </a:bodyPr>
            <a:lstStyle/>
            <a:p>
              <a:r>
                <a:rPr lang="zh-CN" altLang="en-US" sz="4000" dirty="0">
                  <a:latin typeface="FZShengShiKaiShuS-EB-GB" panose="02000000000000000000" pitchFamily="2" charset="-122"/>
                  <a:ea typeface="FZShengShiKaiShuS-EB-GB" panose="02000000000000000000" pitchFamily="2" charset="-122"/>
                </a:rPr>
                <a:t>概率论基础</a:t>
              </a:r>
              <a:r>
                <a:rPr lang="zh-CN" altLang="en-US" sz="4000" dirty="0">
                  <a:latin typeface="FZShengShiKaiShuS-EB-GB" panose="02000000000000000000" pitchFamily="2" charset="-122"/>
                  <a:ea typeface="FZShengShiKaiShuS-EB-GB" panose="02000000000000000000" pitchFamily="2" charset="-122"/>
                </a:rPr>
                <a:t>知识</a:t>
              </a:r>
              <a:endParaRPr lang="zh-CN" altLang="en-US" sz="4000" dirty="0">
                <a:latin typeface="FZShengShiKaiShuS-EB-GB" panose="02000000000000000000" pitchFamily="2" charset="-122"/>
                <a:ea typeface="FZShengShiKaiShuS-EB-GB" panose="02000000000000000000" pitchFamily="2" charset="-122"/>
              </a:endParaRPr>
            </a:p>
          </p:txBody>
        </p:sp>
        <p:cxnSp>
          <p:nvCxnSpPr>
            <p:cNvPr id="66" name="直接连接符 55"/>
            <p:cNvCxnSpPr/>
            <p:nvPr/>
          </p:nvCxnSpPr>
          <p:spPr>
            <a:xfrm>
              <a:off x="1209755" y="4396902"/>
              <a:ext cx="0" cy="1579587"/>
            </a:xfrm>
            <a:prstGeom prst="line">
              <a:avLst/>
            </a:prstGeom>
            <a:ln w="127000">
              <a:solidFill>
                <a:srgbClr val="9A0001"/>
              </a:solidFill>
            </a:ln>
          </p:spPr>
          <p:style>
            <a:lnRef idx="1">
              <a:schemeClr val="accent1"/>
            </a:lnRef>
            <a:fillRef idx="0">
              <a:schemeClr val="accent1"/>
            </a:fillRef>
            <a:effectRef idx="0">
              <a:schemeClr val="accent1"/>
            </a:effectRef>
            <a:fontRef idx="minor">
              <a:schemeClr val="tx1"/>
            </a:fontRef>
          </p:style>
        </p:cxnSp>
      </p:grpSp>
      <p:grpSp>
        <p:nvGrpSpPr>
          <p:cNvPr id="71" name="组合 70"/>
          <p:cNvGrpSpPr/>
          <p:nvPr/>
        </p:nvGrpSpPr>
        <p:grpSpPr>
          <a:xfrm>
            <a:off x="10254830" y="2772819"/>
            <a:ext cx="1528321" cy="302448"/>
            <a:chOff x="5796136" y="4189567"/>
            <a:chExt cx="1146539" cy="226895"/>
          </a:xfrm>
          <a:solidFill>
            <a:srgbClr val="9A0001"/>
          </a:solidFill>
          <a:effectLst/>
        </p:grpSpPr>
        <p:sp>
          <p:nvSpPr>
            <p:cNvPr id="72" name="流程图: 数据 9"/>
            <p:cNvSpPr/>
            <p:nvPr/>
          </p:nvSpPr>
          <p:spPr>
            <a:xfrm>
              <a:off x="579613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3" name="流程图: 数据 9"/>
            <p:cNvSpPr/>
            <p:nvPr/>
          </p:nvSpPr>
          <p:spPr>
            <a:xfrm>
              <a:off x="593750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4" name="流程图: 数据 9"/>
            <p:cNvSpPr/>
            <p:nvPr/>
          </p:nvSpPr>
          <p:spPr>
            <a:xfrm>
              <a:off x="607887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5" name="流程图: 数据 9"/>
            <p:cNvSpPr/>
            <p:nvPr/>
          </p:nvSpPr>
          <p:spPr>
            <a:xfrm>
              <a:off x="622024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ndParaRPr>
            </a:p>
          </p:txBody>
        </p:sp>
        <p:sp>
          <p:nvSpPr>
            <p:cNvPr id="76" name="流程图: 数据 9"/>
            <p:cNvSpPr/>
            <p:nvPr/>
          </p:nvSpPr>
          <p:spPr>
            <a:xfrm>
              <a:off x="636161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7" name="流程图: 数据 9"/>
            <p:cNvSpPr/>
            <p:nvPr/>
          </p:nvSpPr>
          <p:spPr>
            <a:xfrm>
              <a:off x="650298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8" name="流程图: 数据 9"/>
            <p:cNvSpPr/>
            <p:nvPr/>
          </p:nvSpPr>
          <p:spPr>
            <a:xfrm>
              <a:off x="664435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9" name="流程图: 数据 9"/>
            <p:cNvSpPr/>
            <p:nvPr/>
          </p:nvSpPr>
          <p:spPr>
            <a:xfrm>
              <a:off x="6785729"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grpSp>
      <p:cxnSp>
        <p:nvCxnSpPr>
          <p:cNvPr id="80" name="直接连接符 92"/>
          <p:cNvCxnSpPr/>
          <p:nvPr/>
        </p:nvCxnSpPr>
        <p:spPr>
          <a:xfrm>
            <a:off x="5313328" y="2924043"/>
            <a:ext cx="4726249" cy="0"/>
          </a:xfrm>
          <a:prstGeom prst="line">
            <a:avLst/>
          </a:prstGeom>
          <a:ln w="38100">
            <a:solidFill>
              <a:srgbClr val="9A0001"/>
            </a:solidFill>
          </a:ln>
          <a:effectLst/>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5" name="灯片编号占位符 4"/>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6836194" y="6780865"/>
            <a:ext cx="5381839" cy="97126"/>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nvGrpSpPr>
          <p:cNvPr id="62" name="组合 61"/>
          <p:cNvGrpSpPr/>
          <p:nvPr/>
        </p:nvGrpSpPr>
        <p:grpSpPr>
          <a:xfrm>
            <a:off x="1033481" y="2487017"/>
            <a:ext cx="6672374" cy="2498150"/>
            <a:chOff x="1209755" y="4179558"/>
            <a:chExt cx="6672374" cy="2498150"/>
          </a:xfrm>
        </p:grpSpPr>
        <p:sp>
          <p:nvSpPr>
            <p:cNvPr id="63" name="文本框 62"/>
            <p:cNvSpPr txBox="1"/>
            <p:nvPr/>
          </p:nvSpPr>
          <p:spPr>
            <a:xfrm>
              <a:off x="1525143" y="4179558"/>
              <a:ext cx="1466850" cy="1445260"/>
            </a:xfrm>
            <a:prstGeom prst="rect">
              <a:avLst/>
            </a:prstGeom>
            <a:noFill/>
          </p:spPr>
          <p:txBody>
            <a:bodyPr wrap="none" rtlCol="0">
              <a:spAutoFit/>
            </a:bodyPr>
            <a:lstStyle/>
            <a:p>
              <a:r>
                <a:rPr lang="en-US" altLang="zh-CN" sz="8800" b="1" dirty="0">
                  <a:latin typeface="方正粗黑宋简体" panose="02000000000000000000" pitchFamily="2" charset="-122"/>
                  <a:ea typeface="方正粗黑宋简体" panose="02000000000000000000" pitchFamily="2" charset="-122"/>
                  <a:cs typeface="字魂105号-简雅黑" panose="00000500000000000000" pitchFamily="2" charset="-122"/>
                </a:rPr>
                <a:t>03</a:t>
              </a:r>
              <a:endParaRPr lang="zh-CN" altLang="en-US" sz="8800" b="1"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64" name="文本框 63"/>
            <p:cNvSpPr txBox="1"/>
            <p:nvPr/>
          </p:nvSpPr>
          <p:spPr>
            <a:xfrm>
              <a:off x="1525144" y="5355638"/>
              <a:ext cx="6356985" cy="1322070"/>
            </a:xfrm>
            <a:prstGeom prst="rect">
              <a:avLst/>
            </a:prstGeom>
            <a:noFill/>
          </p:spPr>
          <p:txBody>
            <a:bodyPr wrap="none" rtlCol="0">
              <a:spAutoFit/>
            </a:bodyPr>
            <a:lstStyle/>
            <a:p>
              <a:r>
                <a:rPr lang="zh-CN" altLang="en-US" sz="4000" dirty="0">
                  <a:latin typeface="FZShengShiKaiShuS-EB-GB" panose="02000000000000000000" pitchFamily="2" charset="-122"/>
                  <a:ea typeface="FZShengShiKaiShuS-EB-GB" panose="02000000000000000000" pitchFamily="2" charset="-122"/>
                </a:rPr>
                <a:t>主元素测试、弗里瓦德算法</a:t>
              </a:r>
              <a:endParaRPr lang="zh-CN" altLang="en-US" sz="4000" dirty="0">
                <a:latin typeface="FZShengShiKaiShuS-EB-GB" panose="02000000000000000000" pitchFamily="2" charset="-122"/>
                <a:ea typeface="FZShengShiKaiShuS-EB-GB" panose="02000000000000000000" pitchFamily="2" charset="-122"/>
              </a:endParaRPr>
            </a:p>
            <a:p>
              <a:r>
                <a:rPr lang="en-US" altLang="zh-CN" sz="4000" dirty="0">
                  <a:latin typeface="FZShengShiKaiShuS-EB-GB" panose="02000000000000000000" pitchFamily="2" charset="-122"/>
                  <a:ea typeface="FZShengShiKaiShuS-EB-GB" panose="02000000000000000000" pitchFamily="2" charset="-122"/>
                </a:rPr>
                <a:t>——Monte Carlo</a:t>
              </a:r>
              <a:r>
                <a:rPr lang="zh-CN" altLang="en-US" sz="4000" dirty="0">
                  <a:latin typeface="FZShengShiKaiShuS-EB-GB" panose="02000000000000000000" pitchFamily="2" charset="-122"/>
                  <a:ea typeface="FZShengShiKaiShuS-EB-GB" panose="02000000000000000000" pitchFamily="2" charset="-122"/>
                </a:rPr>
                <a:t>型</a:t>
              </a:r>
              <a:r>
                <a:rPr lang="zh-CN" altLang="en-US" sz="4000" dirty="0">
                  <a:latin typeface="FZShengShiKaiShuS-EB-GB" panose="02000000000000000000" pitchFamily="2" charset="-122"/>
                  <a:ea typeface="FZShengShiKaiShuS-EB-GB" panose="02000000000000000000" pitchFamily="2" charset="-122"/>
                </a:rPr>
                <a:t>随机算法</a:t>
              </a:r>
              <a:endParaRPr lang="zh-CN" altLang="en-US" sz="4000" dirty="0">
                <a:latin typeface="FZShengShiKaiShuS-EB-GB" panose="02000000000000000000" pitchFamily="2" charset="-122"/>
                <a:ea typeface="FZShengShiKaiShuS-EB-GB" panose="02000000000000000000" pitchFamily="2" charset="-122"/>
              </a:endParaRPr>
            </a:p>
          </p:txBody>
        </p:sp>
        <p:cxnSp>
          <p:nvCxnSpPr>
            <p:cNvPr id="66" name="直接连接符 55"/>
            <p:cNvCxnSpPr/>
            <p:nvPr/>
          </p:nvCxnSpPr>
          <p:spPr>
            <a:xfrm>
              <a:off x="1209755" y="4396902"/>
              <a:ext cx="0" cy="1579587"/>
            </a:xfrm>
            <a:prstGeom prst="line">
              <a:avLst/>
            </a:prstGeom>
            <a:ln w="127000">
              <a:solidFill>
                <a:srgbClr val="9A0001"/>
              </a:solidFill>
            </a:ln>
          </p:spPr>
          <p:style>
            <a:lnRef idx="1">
              <a:schemeClr val="accent1"/>
            </a:lnRef>
            <a:fillRef idx="0">
              <a:schemeClr val="accent1"/>
            </a:fillRef>
            <a:effectRef idx="0">
              <a:schemeClr val="accent1"/>
            </a:effectRef>
            <a:fontRef idx="minor">
              <a:schemeClr val="tx1"/>
            </a:fontRef>
          </p:style>
        </p:cxnSp>
      </p:grpSp>
      <p:grpSp>
        <p:nvGrpSpPr>
          <p:cNvPr id="71" name="组合 70"/>
          <p:cNvGrpSpPr/>
          <p:nvPr/>
        </p:nvGrpSpPr>
        <p:grpSpPr>
          <a:xfrm>
            <a:off x="10254830" y="2772819"/>
            <a:ext cx="1528321" cy="302448"/>
            <a:chOff x="5796136" y="4189567"/>
            <a:chExt cx="1146539" cy="226895"/>
          </a:xfrm>
          <a:solidFill>
            <a:srgbClr val="9A0001"/>
          </a:solidFill>
          <a:effectLst/>
        </p:grpSpPr>
        <p:sp>
          <p:nvSpPr>
            <p:cNvPr id="72" name="流程图: 数据 9"/>
            <p:cNvSpPr/>
            <p:nvPr/>
          </p:nvSpPr>
          <p:spPr>
            <a:xfrm>
              <a:off x="579613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3" name="流程图: 数据 9"/>
            <p:cNvSpPr/>
            <p:nvPr/>
          </p:nvSpPr>
          <p:spPr>
            <a:xfrm>
              <a:off x="593750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4" name="流程图: 数据 9"/>
            <p:cNvSpPr/>
            <p:nvPr/>
          </p:nvSpPr>
          <p:spPr>
            <a:xfrm>
              <a:off x="607887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5" name="流程图: 数据 9"/>
            <p:cNvSpPr/>
            <p:nvPr/>
          </p:nvSpPr>
          <p:spPr>
            <a:xfrm>
              <a:off x="622024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ndParaRPr>
            </a:p>
          </p:txBody>
        </p:sp>
        <p:sp>
          <p:nvSpPr>
            <p:cNvPr id="76" name="流程图: 数据 9"/>
            <p:cNvSpPr/>
            <p:nvPr/>
          </p:nvSpPr>
          <p:spPr>
            <a:xfrm>
              <a:off x="636161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7" name="流程图: 数据 9"/>
            <p:cNvSpPr/>
            <p:nvPr/>
          </p:nvSpPr>
          <p:spPr>
            <a:xfrm>
              <a:off x="650298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8" name="流程图: 数据 9"/>
            <p:cNvSpPr/>
            <p:nvPr/>
          </p:nvSpPr>
          <p:spPr>
            <a:xfrm>
              <a:off x="664435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9" name="流程图: 数据 9"/>
            <p:cNvSpPr/>
            <p:nvPr/>
          </p:nvSpPr>
          <p:spPr>
            <a:xfrm>
              <a:off x="6785729"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grpSp>
      <p:cxnSp>
        <p:nvCxnSpPr>
          <p:cNvPr id="80" name="直接连接符 92"/>
          <p:cNvCxnSpPr/>
          <p:nvPr/>
        </p:nvCxnSpPr>
        <p:spPr>
          <a:xfrm>
            <a:off x="5313328" y="2924043"/>
            <a:ext cx="4726249" cy="0"/>
          </a:xfrm>
          <a:prstGeom prst="line">
            <a:avLst/>
          </a:prstGeom>
          <a:ln w="38100">
            <a:solidFill>
              <a:srgbClr val="9A0001"/>
            </a:solidFill>
          </a:ln>
          <a:effectLst/>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5" name="灯片编号占位符 4"/>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2468880" cy="645160"/>
          </a:xfrm>
          <a:prstGeom prst="rect">
            <a:avLst/>
          </a:prstGeom>
          <a:noFill/>
        </p:spPr>
        <p:txBody>
          <a:bodyPr wrap="none" rtlCol="0">
            <a:spAutoFit/>
          </a:bodyPr>
          <a:lstStyle/>
          <a:p>
            <a:pPr algn="l"/>
            <a:r>
              <a:rPr lang="zh-CN" altLang="en-US" sz="3600" dirty="0">
                <a:latin typeface="方正粗黑宋简体" panose="02000000000000000000" pitchFamily="2" charset="-122"/>
                <a:ea typeface="方正粗黑宋简体" panose="02000000000000000000" pitchFamily="2" charset="-122"/>
                <a:sym typeface="+mn-ea"/>
              </a:rPr>
              <a:t>主元素测试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sym typeface="+mn-ea"/>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mc:AlternateContent xmlns:mc="http://schemas.openxmlformats.org/markup-compatibility/2006">
        <mc:Choice xmlns:a14="http://schemas.microsoft.com/office/drawing/2010/main" Requires="a14">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主元素：出现次数超过一半以上的元素</a:t>
                </a:r>
                <a:endParaRPr lang="zh-CN" altLang="en-US"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输入：</a:t>
                </a:r>
                <a:r>
                  <a:rPr lang="en-US" altLang="zh-CN" sz="2400">
                    <a:latin typeface="Cambria Math" panose="02040503050406030204" charset="0"/>
                    <a:ea typeface="宋体" panose="02010600030101010101" pitchFamily="2" charset="-122"/>
                    <a:cs typeface="Cambria Math" panose="02040503050406030204" charset="0"/>
                  </a:rPr>
                  <a:t>n </a:t>
                </a:r>
                <a:r>
                  <a:rPr lang="zh-CN" altLang="en-US" sz="2400">
                    <a:latin typeface="Cambria Math" panose="02040503050406030204" charset="0"/>
                    <a:ea typeface="宋体" panose="02010600030101010101" pitchFamily="2" charset="-122"/>
                    <a:cs typeface="Cambria Math" panose="02040503050406030204" charset="0"/>
                  </a:rPr>
                  <a:t>个元素的数组</a:t>
                </a:r>
                <a:r>
                  <a:rPr lang="en-US" altLang="zh-CN" sz="2400">
                    <a:latin typeface="Cambria Math" panose="02040503050406030204" charset="0"/>
                    <a:ea typeface="宋体" panose="02010600030101010101" pitchFamily="2" charset="-122"/>
                    <a:cs typeface="Cambria Math" panose="02040503050406030204" charset="0"/>
                  </a:rPr>
                  <a:t> T</a:t>
                </a:r>
                <a:endParaRPr lang="en-US" altLang="zh-CN" sz="2400">
                  <a:latin typeface="Cambria Math" panose="02040503050406030204" charset="0"/>
                  <a:ea typeface="宋体" panose="02010600030101010101" pitchFamily="2" charset="-122"/>
                  <a:cs typeface="Cambria Math" panose="02040503050406030204" charset="0"/>
                </a:endParaRPr>
              </a:p>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输出：如果存在主元素则输出</a:t>
                </a:r>
                <a:r>
                  <a:rPr lang="en-US" altLang="zh-CN" sz="2400">
                    <a:latin typeface="Cambria Math" panose="02040503050406030204" charset="0"/>
                    <a:ea typeface="宋体" panose="02010600030101010101" pitchFamily="2" charset="-122"/>
                    <a:cs typeface="Cambria Math" panose="02040503050406030204" charset="0"/>
                  </a:rPr>
                  <a:t>“true”</a:t>
                </a:r>
                <a:r>
                  <a:rPr lang="zh-CN" altLang="en-US" sz="2400">
                    <a:latin typeface="Cambria Math" panose="02040503050406030204" charset="0"/>
                    <a:ea typeface="宋体" panose="02010600030101010101" pitchFamily="2" charset="-122"/>
                    <a:cs typeface="Cambria Math" panose="02040503050406030204" charset="0"/>
                  </a:rPr>
                  <a:t>，否则</a:t>
                </a:r>
                <a:r>
                  <a:rPr lang="en-US" altLang="zh-CN" sz="2400">
                    <a:latin typeface="Cambria Math" panose="02040503050406030204" charset="0"/>
                    <a:ea typeface="宋体" panose="02010600030101010101" pitchFamily="2" charset="-122"/>
                    <a:cs typeface="Cambria Math" panose="02040503050406030204" charset="0"/>
                  </a:rPr>
                  <a:t>“false”</a:t>
                </a:r>
                <a:endParaRPr lang="en-US" altLang="zh-CN"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zh-CN" altLang="en-US" sz="2400">
                    <a:latin typeface="Cambria Math" panose="02040503050406030204" charset="0"/>
                    <a:ea typeface="宋体" panose="02010600030101010101" pitchFamily="2" charset="-122"/>
                    <a:cs typeface="Cambria Math" panose="02040503050406030204" charset="0"/>
                  </a:rPr>
                  <a:t>算法</a:t>
                </a:r>
                <a:r>
                  <a:rPr lang="en-US" altLang="zh-CN" sz="2400">
                    <a:latin typeface="Cambria Math" panose="02040503050406030204" charset="0"/>
                    <a:ea typeface="宋体" panose="02010600030101010101" pitchFamily="2" charset="-122"/>
                    <a:cs typeface="Cambria Math" panose="02040503050406030204" charset="0"/>
                  </a:rPr>
                  <a:t> Majority(T,  n) </a:t>
                </a:r>
                <a:endParaRPr lang="en-US" altLang="zh-CN"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1. i </a:t>
                </a:r>
                <a14:m>
                  <m:oMath xmlns:m="http://schemas.openxmlformats.org/officeDocument/2006/math">
                    <m:r>
                      <a:rPr lang="en-US" altLang="en-US" sz="2400" i="1">
                        <a:latin typeface="Cambria Math" panose="02040503050406030204" charset="0"/>
                        <a:ea typeface="宋体" panose="02010600030101010101" pitchFamily="2" charset="-122"/>
                        <a:cs typeface="Cambria Math" panose="02040503050406030204" charset="0"/>
                      </a:rPr>
                      <m:t>←</m:t>
                    </m:r>
                  </m:oMath>
                </a14:m>
                <a:r>
                  <a:rPr lang="en-US" altLang="zh-CN" sz="2400">
                    <a:latin typeface="Cambria Math" panose="02040503050406030204" charset="0"/>
                    <a:ea typeface="宋体" panose="02010600030101010101" pitchFamily="2" charset="-122"/>
                    <a:cs typeface="Cambria Math" panose="02040503050406030204" charset="0"/>
                  </a:rPr>
                  <a:t> </a:t>
                </a:r>
                <a:r>
                  <a:rPr lang="en-US" altLang="zh-CN" sz="2400">
                    <a:latin typeface="Cambria Math" panose="02040503050406030204" charset="0"/>
                    <a:ea typeface="宋体" panose="02010600030101010101" pitchFamily="2" charset="-122"/>
                    <a:cs typeface="Cambria Math" panose="02040503050406030204" charset="0"/>
                  </a:rPr>
                  <a:t>Random(1,  n)</a:t>
                </a:r>
                <a:endParaRPr lang="en-US" altLang="zh-CN"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2. x </a:t>
                </a:r>
                <a14:m>
                  <m:oMath xmlns:m="http://schemas.openxmlformats.org/officeDocument/2006/math">
                    <m:r>
                      <a:rPr lang="en-US" altLang="en-US" sz="2400" i="1">
                        <a:latin typeface="Cambria Math" panose="02040503050406030204" charset="0"/>
                        <a:ea typeface="宋体" panose="02010600030101010101" pitchFamily="2" charset="-122"/>
                        <a:cs typeface="Cambria Math" panose="02040503050406030204" charset="0"/>
                      </a:rPr>
                      <m:t>←</m:t>
                    </m:r>
                  </m:oMath>
                </a14:m>
                <a:r>
                  <a:rPr lang="en-US" altLang="zh-CN" sz="2400">
                    <a:latin typeface="Cambria Math" panose="02040503050406030204" charset="0"/>
                    <a:ea typeface="宋体" panose="02010600030101010101" pitchFamily="2" charset="-122"/>
                    <a:cs typeface="Cambria Math" panose="02040503050406030204" charset="0"/>
                  </a:rPr>
                  <a:t> </a:t>
                </a:r>
                <a:r>
                  <a:rPr lang="en-US" altLang="zh-CN" sz="2400">
                    <a:latin typeface="Cambria Math" panose="02040503050406030204" charset="0"/>
                    <a:ea typeface="宋体" panose="02010600030101010101" pitchFamily="2" charset="-122"/>
                    <a:cs typeface="Cambria Math" panose="02040503050406030204" charset="0"/>
                  </a:rPr>
                  <a:t>T(i)</a:t>
                </a:r>
                <a:endParaRPr lang="en-US" altLang="zh-CN"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3. </a:t>
                </a:r>
                <a:r>
                  <a:rPr lang="zh-CN" altLang="en-US" sz="2400">
                    <a:latin typeface="Cambria Math" panose="02040503050406030204" charset="0"/>
                    <a:ea typeface="宋体" panose="02010600030101010101" pitchFamily="2" charset="-122"/>
                    <a:cs typeface="Cambria Math" panose="02040503050406030204" charset="0"/>
                  </a:rPr>
                  <a:t>计数</a:t>
                </a:r>
                <a:r>
                  <a:rPr lang="en-US" altLang="zh-CN" sz="2400">
                    <a:latin typeface="Cambria Math" panose="02040503050406030204" charset="0"/>
                    <a:ea typeface="宋体" panose="02010600030101010101" pitchFamily="2" charset="-122"/>
                    <a:cs typeface="Cambria Math" panose="02040503050406030204" charset="0"/>
                  </a:rPr>
                  <a:t> x </a:t>
                </a:r>
                <a:r>
                  <a:rPr lang="zh-CN" altLang="en-US" sz="2400">
                    <a:latin typeface="Cambria Math" panose="02040503050406030204" charset="0"/>
                    <a:ea typeface="宋体" panose="02010600030101010101" pitchFamily="2" charset="-122"/>
                    <a:cs typeface="Cambria Math" panose="02040503050406030204" charset="0"/>
                  </a:rPr>
                  <a:t>在</a:t>
                </a:r>
                <a:r>
                  <a:rPr lang="en-US" altLang="zh-CN" sz="2400">
                    <a:latin typeface="Cambria Math" panose="02040503050406030204" charset="0"/>
                    <a:ea typeface="宋体" panose="02010600030101010101" pitchFamily="2" charset="-122"/>
                    <a:cs typeface="Cambria Math" panose="02040503050406030204" charset="0"/>
                  </a:rPr>
                  <a:t> T </a:t>
                </a:r>
                <a:r>
                  <a:rPr lang="zh-CN" altLang="en-US" sz="2400">
                    <a:latin typeface="Cambria Math" panose="02040503050406030204" charset="0"/>
                    <a:ea typeface="宋体" panose="02010600030101010101" pitchFamily="2" charset="-122"/>
                    <a:cs typeface="Cambria Math" panose="02040503050406030204" charset="0"/>
                  </a:rPr>
                  <a:t>中出现的个数</a:t>
                </a:r>
                <a:r>
                  <a:rPr lang="en-US" altLang="zh-CN" sz="2400">
                    <a:latin typeface="Cambria Math" panose="02040503050406030204" charset="0"/>
                    <a:ea typeface="宋体" panose="02010600030101010101" pitchFamily="2" charset="-122"/>
                    <a:cs typeface="Cambria Math" panose="02040503050406030204" charset="0"/>
                  </a:rPr>
                  <a:t> k</a:t>
                </a:r>
                <a:endParaRPr lang="en-US" altLang="zh-CN"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4. if k &gt; n/2 then return true</a:t>
                </a:r>
                <a:endParaRPr lang="en-US" altLang="zh-CN"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5. else return false</a:t>
                </a:r>
                <a:endParaRPr lang="en-US" altLang="zh-CN" sz="2400">
                  <a:latin typeface="Cambria Math" panose="02040503050406030204" charset="0"/>
                  <a:ea typeface="宋体" panose="02010600030101010101" pitchFamily="2" charset="-122"/>
                  <a:cs typeface="Cambria Math" panose="02040503050406030204" charset="0"/>
                </a:endParaRPr>
              </a:p>
            </p:txBody>
          </p:sp>
        </mc:Choice>
        <mc:Fallback>
          <p:sp>
            <p:nvSpPr>
              <p:cNvPr id="9" name="文本框 8"/>
              <p:cNvSpPr txBox="1">
                <a:spLocks noRot="1" noChangeAspect="1" noMove="1" noResize="1" noEditPoints="1" noAdjustHandles="1" noChangeArrowheads="1" noChangeShapeType="1" noTextEdit="1"/>
              </p:cNvSpPr>
              <p:nvPr/>
            </p:nvSpPr>
            <p:spPr>
              <a:xfrm>
                <a:off x="793750" y="1410970"/>
                <a:ext cx="10560050" cy="4702810"/>
              </a:xfrm>
              <a:prstGeom prst="rect">
                <a:avLst/>
              </a:prstGeom>
              <a:blipFill rotWithShape="1">
                <a:blip r:embed="rId2"/>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2468880" cy="645160"/>
          </a:xfrm>
          <a:prstGeom prst="rect">
            <a:avLst/>
          </a:prstGeom>
          <a:noFill/>
        </p:spPr>
        <p:txBody>
          <a:bodyPr wrap="none" rtlCol="0">
            <a:spAutoFit/>
          </a:bodyPr>
          <a:lstStyle/>
          <a:p>
            <a:pPr algn="l"/>
            <a:r>
              <a:rPr lang="zh-CN" altLang="en-US" sz="3600" dirty="0">
                <a:latin typeface="方正粗黑宋简体" panose="02000000000000000000" pitchFamily="2" charset="-122"/>
                <a:ea typeface="方正粗黑宋简体" panose="02000000000000000000" pitchFamily="2" charset="-122"/>
                <a:sym typeface="+mn-ea"/>
              </a:rPr>
              <a:t>主元素测试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sym typeface="+mn-ea"/>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endParaRPr lang="en-US" altLang="zh-CN" sz="2400">
              <a:latin typeface="Cambria Math" panose="02040503050406030204" charset="0"/>
              <a:ea typeface="宋体" panose="02010600030101010101" pitchFamily="2" charset="-122"/>
              <a:cs typeface="Cambria Math" panose="02040503050406030204" charset="0"/>
            </a:endParaRPr>
          </a:p>
        </p:txBody>
      </p:sp>
      <p:pic>
        <p:nvPicPr>
          <p:cNvPr id="2" name="图片 1"/>
          <p:cNvPicPr>
            <a:picLocks noChangeAspect="1"/>
          </p:cNvPicPr>
          <p:nvPr/>
        </p:nvPicPr>
        <p:blipFill>
          <a:blip r:embed="rId2"/>
          <a:stretch>
            <a:fillRect/>
          </a:stretch>
        </p:blipFill>
        <p:spPr>
          <a:xfrm>
            <a:off x="959485" y="1411605"/>
            <a:ext cx="9504045" cy="4604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2926080" cy="645160"/>
          </a:xfrm>
          <a:prstGeom prst="rect">
            <a:avLst/>
          </a:prstGeom>
          <a:noFill/>
        </p:spPr>
        <p:txBody>
          <a:bodyPr wrap="none" rtlCol="0">
            <a:spAutoFit/>
          </a:bodyPr>
          <a:lstStyle/>
          <a:p>
            <a:pPr algn="l"/>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sym typeface="+mn-ea"/>
              </a:rPr>
              <a:t>弗里瓦德</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sym typeface="+mn-ea"/>
              </a:rPr>
              <a:t>算法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sym typeface="+mn-ea"/>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mc:AlternateContent xmlns:mc="http://schemas.openxmlformats.org/markup-compatibility/2006">
        <mc:Choice xmlns:a14="http://schemas.microsoft.com/office/drawing/2010/main" Requires="a14">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600">
                    <a:latin typeface="楷体" panose="02010609060101010101" charset="-122"/>
                    <a:ea typeface="楷体" panose="02010609060101010101" charset="-122"/>
                    <a:cs typeface="楷体" panose="02010609060101010101" charset="-122"/>
                  </a:rPr>
                  <a:t>判断矩阵是否相等：任意三个</a:t>
                </a:r>
                <a:r>
                  <a:rPr lang="en-US" altLang="zh-CN" sz="2600">
                    <a:latin typeface="楷体" panose="02010609060101010101" charset="-122"/>
                    <a:ea typeface="楷体" panose="02010609060101010101" charset="-122"/>
                    <a:cs typeface="楷体" panose="02010609060101010101" charset="-122"/>
                  </a:rPr>
                  <a:t> </a:t>
                </a:r>
                <a14:m>
                  <m:oMath xmlns:m="http://schemas.openxmlformats.org/officeDocument/2006/math">
                    <m:r>
                      <a:rPr lang="en-US" altLang="zh-CN" sz="2600" i="1">
                        <a:latin typeface="Cambria Math" panose="02040503050406030204" charset="0"/>
                        <a:ea typeface="MS Mincho" charset="0"/>
                        <a:cs typeface="Cambria Math" panose="02040503050406030204" charset="0"/>
                      </a:rPr>
                      <m:t>𝑛</m:t>
                    </m:r>
                    <m:r>
                      <a:rPr lang="en-US" altLang="zh-CN" sz="2600" i="1">
                        <a:latin typeface="Cambria Math" panose="02040503050406030204" charset="0"/>
                        <a:ea typeface="MS Mincho" charset="0"/>
                        <a:cs typeface="Cambria Math" panose="02040503050406030204" charset="0"/>
                      </a:rPr>
                      <m:t>×</m:t>
                    </m:r>
                    <m:r>
                      <a:rPr lang="en-US" altLang="zh-CN" sz="2600" i="1">
                        <a:latin typeface="Cambria Math" panose="02040503050406030204" charset="0"/>
                        <a:ea typeface="楷体" panose="02010609060101010101" charset="-122"/>
                        <a:cs typeface="Cambria Math" panose="02040503050406030204" charset="0"/>
                      </a:rPr>
                      <m:t>𝑛</m:t>
                    </m:r>
                  </m:oMath>
                </a14:m>
                <a:r>
                  <a:rPr lang="en-US" altLang="zh-CN" sz="2600" i="1">
                    <a:latin typeface="楷体" panose="02010609060101010101" charset="-122"/>
                    <a:ea typeface="楷体" panose="02010609060101010101" charset="-122"/>
                    <a:cs typeface="楷体" panose="02010609060101010101" charset="-122"/>
                  </a:rPr>
                  <a:t> </a:t>
                </a:r>
                <a:r>
                  <a:rPr lang="zh-CN" altLang="en-US" sz="2600">
                    <a:latin typeface="楷体" panose="02010609060101010101" charset="-122"/>
                    <a:ea typeface="楷体" panose="02010609060101010101" charset="-122"/>
                    <a:cs typeface="楷体" panose="02010609060101010101" charset="-122"/>
                  </a:rPr>
                  <a:t>矩阵</a:t>
                </a:r>
                <a:r>
                  <a:rPr lang="en-US" altLang="zh-CN" sz="2600">
                    <a:latin typeface="楷体" panose="02010609060101010101" charset="-122"/>
                    <a:ea typeface="楷体" panose="02010609060101010101" charset="-122"/>
                    <a:cs typeface="楷体" panose="02010609060101010101" charset="-122"/>
                  </a:rPr>
                  <a:t> </a:t>
                </a:r>
                <a:r>
                  <a:rPr lang="en-US" altLang="zh-CN" sz="2600" i="1">
                    <a:latin typeface="Times New Roman" panose="02020603050405020304" charset="0"/>
                    <a:ea typeface="楷体" panose="02010609060101010101" charset="-122"/>
                    <a:cs typeface="Times New Roman" panose="02020603050405020304" charset="0"/>
                  </a:rPr>
                  <a:t>A, B, C</a:t>
                </a:r>
                <a:r>
                  <a:rPr lang="zh-CN" altLang="en-US" sz="2600">
                    <a:latin typeface="楷体" panose="02010609060101010101" charset="-122"/>
                    <a:ea typeface="楷体" panose="02010609060101010101" charset="-122"/>
                    <a:cs typeface="楷体" panose="02010609060101010101" charset="-122"/>
                  </a:rPr>
                  <a:t>，判断</a:t>
                </a:r>
                <a:r>
                  <a:rPr lang="en-US" altLang="zh-CN" sz="2600">
                    <a:latin typeface="楷体" panose="02010609060101010101" charset="-122"/>
                    <a:ea typeface="楷体" panose="02010609060101010101" charset="-122"/>
                    <a:cs typeface="楷体" panose="02010609060101010101" charset="-122"/>
                  </a:rPr>
                  <a:t> </a:t>
                </a:r>
                <a:r>
                  <a:rPr lang="en-US" altLang="zh-CN" sz="2600" i="1">
                    <a:latin typeface="Times New Roman" panose="02020603050405020304" charset="0"/>
                    <a:ea typeface="楷体" panose="02010609060101010101" charset="-122"/>
                    <a:cs typeface="Times New Roman" panose="02020603050405020304" charset="0"/>
                  </a:rPr>
                  <a:t>A </a:t>
                </a:r>
                <a14:m>
                  <m:oMath xmlns:m="http://schemas.openxmlformats.org/officeDocument/2006/math">
                    <m:r>
                      <a:rPr lang="en-US" altLang="zh-CN" sz="2600" i="1">
                        <a:latin typeface="Cambria Math" panose="02040503050406030204" charset="0"/>
                        <a:ea typeface="MS Mincho" charset="0"/>
                        <a:cs typeface="Cambria Math" panose="02040503050406030204" charset="0"/>
                      </a:rPr>
                      <m:t>×</m:t>
                    </m:r>
                  </m:oMath>
                </a14:m>
                <a:r>
                  <a:rPr lang="en-US" altLang="zh-CN" sz="2600" i="1">
                    <a:latin typeface="Times New Roman" panose="02020603050405020304" charset="0"/>
                    <a:ea typeface="楷体" panose="02010609060101010101" charset="-122"/>
                    <a:cs typeface="Times New Roman" panose="02020603050405020304" charset="0"/>
                  </a:rPr>
                  <a:t> B</a:t>
                </a:r>
                <a:r>
                  <a:rPr lang="en-US" altLang="zh-CN" sz="2600">
                    <a:latin typeface="楷体" panose="02010609060101010101" charset="-122"/>
                    <a:ea typeface="楷体" panose="02010609060101010101" charset="-122"/>
                    <a:cs typeface="楷体" panose="02010609060101010101" charset="-122"/>
                  </a:rPr>
                  <a:t> </a:t>
                </a:r>
                <a:r>
                  <a:rPr lang="zh-CN" altLang="en-US" sz="2600">
                    <a:latin typeface="楷体" panose="02010609060101010101" charset="-122"/>
                    <a:ea typeface="楷体" panose="02010609060101010101" charset="-122"/>
                    <a:cs typeface="楷体" panose="02010609060101010101" charset="-122"/>
                  </a:rPr>
                  <a:t>是否和</a:t>
                </a:r>
                <a:r>
                  <a:rPr lang="en-US" altLang="zh-CN" sz="2600">
                    <a:latin typeface="楷体" panose="02010609060101010101" charset="-122"/>
                    <a:ea typeface="楷体" panose="02010609060101010101" charset="-122"/>
                    <a:cs typeface="楷体" panose="02010609060101010101" charset="-122"/>
                  </a:rPr>
                  <a:t> </a:t>
                </a:r>
                <a:r>
                  <a:rPr lang="en-US" altLang="zh-CN" sz="2600" i="1">
                    <a:latin typeface="Times New Roman" panose="02020603050405020304" charset="0"/>
                    <a:ea typeface="楷体" panose="02010609060101010101" charset="-122"/>
                    <a:cs typeface="Times New Roman" panose="02020603050405020304" charset="0"/>
                  </a:rPr>
                  <a:t>C</a:t>
                </a:r>
                <a:r>
                  <a:rPr lang="en-US" altLang="zh-CN" sz="2600">
                    <a:latin typeface="楷体" panose="02010609060101010101" charset="-122"/>
                    <a:ea typeface="楷体" panose="02010609060101010101" charset="-122"/>
                    <a:cs typeface="楷体" panose="02010609060101010101" charset="-122"/>
                  </a:rPr>
                  <a:t> </a:t>
                </a:r>
                <a:r>
                  <a:rPr lang="zh-CN" altLang="en-US" sz="2600">
                    <a:latin typeface="楷体" panose="02010609060101010101" charset="-122"/>
                    <a:ea typeface="楷体" panose="02010609060101010101" charset="-122"/>
                    <a:cs typeface="楷体" panose="02010609060101010101" charset="-122"/>
                  </a:rPr>
                  <a:t>相等</a:t>
                </a:r>
                <a:r>
                  <a:rPr lang="zh-CN" altLang="en-US" sz="2600">
                    <a:latin typeface="Cambria Math" panose="02040503050406030204" charset="0"/>
                    <a:ea typeface="宋体" panose="02010600030101010101" pitchFamily="2" charset="-122"/>
                    <a:cs typeface="Cambria Math" panose="02040503050406030204" charset="0"/>
                  </a:rPr>
                  <a:t>。</a:t>
                </a:r>
                <a:r>
                  <a:rPr lang="en-US" altLang="zh-CN" sz="2400">
                    <a:latin typeface="Cambria Math" panose="02040503050406030204" charset="0"/>
                    <a:ea typeface="宋体" panose="02010600030101010101" pitchFamily="2" charset="-122"/>
                    <a:cs typeface="Cambria Math" panose="02040503050406030204" charset="0"/>
                  </a:rPr>
                  <a:t> </a:t>
                </a:r>
                <a:endParaRPr lang="zh-CN" altLang="en-US" sz="2400">
                  <a:latin typeface="Cambria Math" panose="02040503050406030204" charset="0"/>
                  <a:ea typeface="宋体" panose="02010600030101010101" pitchFamily="2" charset="-122"/>
                  <a:cs typeface="Cambria Math" panose="02040503050406030204" charset="0"/>
                </a:endParaRPr>
              </a:p>
            </p:txBody>
          </p:sp>
        </mc:Choice>
        <mc:Fallback>
          <p:sp>
            <p:nvSpPr>
              <p:cNvPr id="9" name="文本框 8"/>
              <p:cNvSpPr txBox="1">
                <a:spLocks noRot="1" noChangeAspect="1" noMove="1" noResize="1" noEditPoints="1" noAdjustHandles="1" noChangeArrowheads="1" noChangeShapeType="1" noTextEdit="1"/>
              </p:cNvSpPr>
              <p:nvPr/>
            </p:nvSpPr>
            <p:spPr>
              <a:xfrm>
                <a:off x="793750" y="1410970"/>
                <a:ext cx="10560050" cy="4702810"/>
              </a:xfrm>
              <a:prstGeom prst="rect">
                <a:avLst/>
              </a:prstGeom>
              <a:blipFill rotWithShape="1">
                <a:blip r:embed="rId2"/>
                <a:stretch>
                  <a:fillRect/>
                </a:stretch>
              </a:blipFill>
            </p:spPr>
            <p:txBody>
              <a:bodyPr/>
              <a:lstStyle/>
              <a:p>
                <a:r>
                  <a:rPr lang="zh-CN" altLang="en-US">
                    <a:noFill/>
                  </a:rPr>
                  <a:t> </a:t>
                </a:r>
              </a:p>
            </p:txBody>
          </p:sp>
        </mc:Fallback>
      </mc:AlternateContent>
      <p:pic>
        <p:nvPicPr>
          <p:cNvPr id="2" name="图片 1"/>
          <p:cNvPicPr>
            <a:picLocks noChangeAspect="1"/>
          </p:cNvPicPr>
          <p:nvPr/>
        </p:nvPicPr>
        <p:blipFill>
          <a:blip r:embed="rId3"/>
          <a:stretch>
            <a:fillRect/>
          </a:stretch>
        </p:blipFill>
        <p:spPr>
          <a:xfrm>
            <a:off x="3791585" y="2343150"/>
            <a:ext cx="3971925" cy="876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2926080" cy="645160"/>
          </a:xfrm>
          <a:prstGeom prst="rect">
            <a:avLst/>
          </a:prstGeom>
          <a:noFill/>
        </p:spPr>
        <p:txBody>
          <a:bodyPr wrap="none" rtlCol="0">
            <a:spAutoFit/>
          </a:bodyPr>
          <a:lstStyle/>
          <a:p>
            <a:pPr algn="l"/>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sym typeface="+mn-ea"/>
              </a:rPr>
              <a:t>弗里瓦德</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sym typeface="+mn-ea"/>
              </a:rPr>
              <a:t>算法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sym typeface="+mn-ea"/>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410970"/>
            <a:ext cx="10560050" cy="4702810"/>
          </a:xfrm>
          <a:prstGeom prst="rect">
            <a:avLst/>
          </a:prstGeom>
          <a:noFill/>
        </p:spPr>
        <p:txBody>
          <a:bodyPr wrap="square" rtlCol="0">
            <a:noAutofit/>
          </a:bodyPr>
          <a:p>
            <a:pPr indent="0" fontAlgn="auto">
              <a:lnSpc>
                <a:spcPct val="120000"/>
              </a:lnSpc>
              <a:buSzPct val="75000"/>
              <a:buFont typeface="Wingdings" panose="05000000000000000000" charset="0"/>
              <a:buNone/>
            </a:pPr>
            <a:r>
              <a:rPr lang="en-US" altLang="zh-CN" sz="2400">
                <a:latin typeface="Cambria Math" panose="02040503050406030204" charset="0"/>
                <a:ea typeface="宋体" panose="02010600030101010101" pitchFamily="2" charset="-122"/>
                <a:cs typeface="Cambria Math" panose="02040503050406030204" charset="0"/>
              </a:rPr>
              <a:t> </a:t>
            </a:r>
            <a:endParaRPr lang="zh-CN" altLang="en-US" sz="2400">
              <a:latin typeface="Cambria Math" panose="02040503050406030204" charset="0"/>
              <a:ea typeface="宋体" panose="02010600030101010101" pitchFamily="2" charset="-122"/>
              <a:cs typeface="Cambria Math" panose="02040503050406030204" charset="0"/>
            </a:endParaRPr>
          </a:p>
        </p:txBody>
      </p:sp>
      <p:pic>
        <p:nvPicPr>
          <p:cNvPr id="4" name="图片 3"/>
          <p:cNvPicPr>
            <a:picLocks noChangeAspect="1"/>
          </p:cNvPicPr>
          <p:nvPr/>
        </p:nvPicPr>
        <p:blipFill>
          <a:blip r:embed="rId2"/>
          <a:stretch>
            <a:fillRect/>
          </a:stretch>
        </p:blipFill>
        <p:spPr>
          <a:xfrm>
            <a:off x="819150" y="1247775"/>
            <a:ext cx="10662285" cy="4899660"/>
          </a:xfrm>
          <a:prstGeom prst="rect">
            <a:avLst/>
          </a:prstGeom>
        </p:spPr>
      </p:pic>
      <p:sp>
        <p:nvSpPr>
          <p:cNvPr id="7" name="文本框 6"/>
          <p:cNvSpPr txBox="1"/>
          <p:nvPr/>
        </p:nvSpPr>
        <p:spPr>
          <a:xfrm>
            <a:off x="8459470" y="3769995"/>
            <a:ext cx="3450590" cy="1257300"/>
          </a:xfrm>
          <a:prstGeom prst="rect">
            <a:avLst/>
          </a:prstGeom>
          <a:noFill/>
        </p:spPr>
        <p:txBody>
          <a:bodyPr wrap="square" rtlCol="0">
            <a:noAutofit/>
          </a:bodyPr>
          <a:p>
            <a:pPr indent="0" fontAlgn="auto">
              <a:lnSpc>
                <a:spcPct val="120000"/>
              </a:lnSpc>
            </a:pPr>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弗里瓦德算法：</a:t>
            </a:r>
            <a:r>
              <a:rPr lang="zh-CN" altLang="en-US" sz="2000">
                <a:latin typeface="宋体" panose="02010600030101010101" pitchFamily="2" charset="-122"/>
                <a:ea typeface="宋体" panose="02010600030101010101" pitchFamily="2" charset="-122"/>
                <a:cs typeface="宋体" panose="02010600030101010101" pitchFamily="2" charset="-122"/>
              </a:rPr>
              <a:t>属于</a:t>
            </a:r>
            <a:r>
              <a:rPr lang="zh-CN" altLang="en-US" sz="2000" b="1">
                <a:latin typeface="宋体" panose="02010600030101010101" pitchFamily="2" charset="-122"/>
                <a:ea typeface="宋体" panose="02010600030101010101" pitchFamily="2" charset="-122"/>
                <a:cs typeface="宋体" panose="02010600030101010101" pitchFamily="2" charset="-122"/>
              </a:rPr>
              <a:t>单侧错误随机算法中的取伪型</a:t>
            </a:r>
            <a:r>
              <a:rPr lang="en-US" altLang="zh-CN" sz="2000">
                <a:latin typeface="宋体" panose="02010600030101010101" pitchFamily="2" charset="-122"/>
                <a:ea typeface="宋体" panose="02010600030101010101" pitchFamily="2" charset="-122"/>
                <a:cs typeface="宋体" panose="02010600030101010101" pitchFamily="2" charset="-122"/>
              </a:rPr>
              <a:t>——</a:t>
            </a:r>
            <a:r>
              <a:rPr lang="zh-CN" altLang="en-US" sz="2000">
                <a:latin typeface="宋体" panose="02010600030101010101" pitchFamily="2" charset="-122"/>
                <a:ea typeface="宋体" panose="02010600030101010101" pitchFamily="2" charset="-122"/>
                <a:cs typeface="宋体" panose="02010600030101010101" pitchFamily="2" charset="-122"/>
              </a:rPr>
              <a:t>把该拒绝的错判为接受</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2926080" cy="645160"/>
          </a:xfrm>
          <a:prstGeom prst="rect">
            <a:avLst/>
          </a:prstGeom>
          <a:noFill/>
        </p:spPr>
        <p:txBody>
          <a:bodyPr wrap="none" rtlCol="0">
            <a:spAutoFit/>
          </a:bodyPr>
          <a:lstStyle/>
          <a:p>
            <a:pPr algn="l"/>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sym typeface="+mn-ea"/>
              </a:rPr>
              <a:t>弗里瓦德算法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sym typeface="+mn-ea"/>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4385" y="105791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可以证明弗里瓦德算法德得到错误解德概率小于等于</a:t>
            </a:r>
            <a:r>
              <a:rPr lang="en-US" altLang="zh-CN" sz="2400">
                <a:latin typeface="Cambria Math" panose="02040503050406030204" charset="0"/>
                <a:ea typeface="宋体" panose="02010600030101010101" pitchFamily="2" charset="-122"/>
                <a:cs typeface="Cambria Math" panose="02040503050406030204" charset="0"/>
              </a:rPr>
              <a:t>1/2</a:t>
            </a:r>
            <a:endParaRPr lang="en-US" altLang="zh-CN" sz="2400">
              <a:latin typeface="Cambria Math" panose="02040503050406030204" charset="0"/>
              <a:ea typeface="宋体" panose="02010600030101010101" pitchFamily="2" charset="-122"/>
              <a:cs typeface="Cambria Math" panose="02040503050406030204" charset="0"/>
            </a:endParaRPr>
          </a:p>
        </p:txBody>
      </p:sp>
      <p:pic>
        <p:nvPicPr>
          <p:cNvPr id="2" name="图片 1"/>
          <p:cNvPicPr>
            <a:picLocks noChangeAspect="1"/>
          </p:cNvPicPr>
          <p:nvPr/>
        </p:nvPicPr>
        <p:blipFill>
          <a:blip r:embed="rId2"/>
          <a:stretch>
            <a:fillRect/>
          </a:stretch>
        </p:blipFill>
        <p:spPr>
          <a:xfrm>
            <a:off x="959485" y="1614805"/>
            <a:ext cx="9690100" cy="50615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6836194" y="6780865"/>
            <a:ext cx="5381839" cy="97126"/>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nvGrpSpPr>
          <p:cNvPr id="62" name="组合 61"/>
          <p:cNvGrpSpPr/>
          <p:nvPr/>
        </p:nvGrpSpPr>
        <p:grpSpPr>
          <a:xfrm>
            <a:off x="1033481" y="2487017"/>
            <a:ext cx="10114074" cy="1882835"/>
            <a:chOff x="1209755" y="4179558"/>
            <a:chExt cx="10114074" cy="1882835"/>
          </a:xfrm>
        </p:grpSpPr>
        <p:sp>
          <p:nvSpPr>
            <p:cNvPr id="63" name="文本框 62"/>
            <p:cNvSpPr txBox="1"/>
            <p:nvPr/>
          </p:nvSpPr>
          <p:spPr>
            <a:xfrm>
              <a:off x="1525143" y="4179558"/>
              <a:ext cx="1466850" cy="1445260"/>
            </a:xfrm>
            <a:prstGeom prst="rect">
              <a:avLst/>
            </a:prstGeom>
            <a:noFill/>
          </p:spPr>
          <p:txBody>
            <a:bodyPr wrap="none" rtlCol="0">
              <a:spAutoFit/>
            </a:bodyPr>
            <a:lstStyle/>
            <a:p>
              <a:r>
                <a:rPr lang="en-US" altLang="zh-CN" sz="8800" b="1" dirty="0">
                  <a:latin typeface="方正粗黑宋简体" panose="02000000000000000000" pitchFamily="2" charset="-122"/>
                  <a:ea typeface="方正粗黑宋简体" panose="02000000000000000000" pitchFamily="2" charset="-122"/>
                  <a:cs typeface="字魂105号-简雅黑" panose="00000500000000000000" pitchFamily="2" charset="-122"/>
                </a:rPr>
                <a:t>04</a:t>
              </a:r>
              <a:endParaRPr lang="zh-CN" altLang="en-US" sz="8800" b="1"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64" name="文本框 63"/>
            <p:cNvSpPr txBox="1"/>
            <p:nvPr/>
          </p:nvSpPr>
          <p:spPr>
            <a:xfrm>
              <a:off x="1525144" y="5355638"/>
              <a:ext cx="9798685" cy="706755"/>
            </a:xfrm>
            <a:prstGeom prst="rect">
              <a:avLst/>
            </a:prstGeom>
            <a:noFill/>
          </p:spPr>
          <p:txBody>
            <a:bodyPr wrap="none" rtlCol="0">
              <a:spAutoFit/>
            </a:bodyPr>
            <a:lstStyle/>
            <a:p>
              <a:r>
                <a:rPr lang="en-US" altLang="zh-CN" sz="4000" dirty="0">
                  <a:latin typeface="FZShengShiKaiShuS-EB-GB" panose="02000000000000000000" pitchFamily="2" charset="-122"/>
                  <a:ea typeface="FZShengShiKaiShuS-EB-GB" panose="02000000000000000000" pitchFamily="2" charset="-122"/>
                </a:rPr>
                <a:t>LesVegas</a:t>
              </a:r>
              <a:r>
                <a:rPr lang="zh-CN" altLang="en-US" sz="4000" dirty="0">
                  <a:latin typeface="FZShengShiKaiShuS-EB-GB" panose="02000000000000000000" pitchFamily="2" charset="-122"/>
                  <a:ea typeface="FZShengShiKaiShuS-EB-GB" panose="02000000000000000000" pitchFamily="2" charset="-122"/>
                </a:rPr>
                <a:t>型与</a:t>
              </a:r>
              <a:r>
                <a:rPr lang="en-US" altLang="zh-CN" sz="4000" dirty="0">
                  <a:latin typeface="FZShengShiKaiShuS-EB-GB" panose="02000000000000000000" pitchFamily="2" charset="-122"/>
                  <a:ea typeface="FZShengShiKaiShuS-EB-GB" panose="02000000000000000000" pitchFamily="2" charset="-122"/>
                </a:rPr>
                <a:t>Monte Carlo</a:t>
              </a:r>
              <a:r>
                <a:rPr lang="zh-CN" altLang="en-US" sz="4000" dirty="0">
                  <a:latin typeface="FZShengShiKaiShuS-EB-GB" panose="02000000000000000000" pitchFamily="2" charset="-122"/>
                  <a:ea typeface="FZShengShiKaiShuS-EB-GB" panose="02000000000000000000" pitchFamily="2" charset="-122"/>
                </a:rPr>
                <a:t>型随机算法的</a:t>
              </a:r>
              <a:r>
                <a:rPr lang="zh-CN" altLang="en-US" sz="4000" dirty="0">
                  <a:latin typeface="FZShengShiKaiShuS-EB-GB" panose="02000000000000000000" pitchFamily="2" charset="-122"/>
                  <a:ea typeface="FZShengShiKaiShuS-EB-GB" panose="02000000000000000000" pitchFamily="2" charset="-122"/>
                </a:rPr>
                <a:t>区别</a:t>
              </a:r>
              <a:endParaRPr lang="zh-CN" altLang="en-US" sz="4000" dirty="0">
                <a:latin typeface="FZShengShiKaiShuS-EB-GB" panose="02000000000000000000" pitchFamily="2" charset="-122"/>
                <a:ea typeface="FZShengShiKaiShuS-EB-GB" panose="02000000000000000000" pitchFamily="2" charset="-122"/>
              </a:endParaRPr>
            </a:p>
          </p:txBody>
        </p:sp>
        <p:cxnSp>
          <p:nvCxnSpPr>
            <p:cNvPr id="66" name="直接连接符 55"/>
            <p:cNvCxnSpPr/>
            <p:nvPr/>
          </p:nvCxnSpPr>
          <p:spPr>
            <a:xfrm>
              <a:off x="1209755" y="4396902"/>
              <a:ext cx="0" cy="1579587"/>
            </a:xfrm>
            <a:prstGeom prst="line">
              <a:avLst/>
            </a:prstGeom>
            <a:ln w="127000">
              <a:solidFill>
                <a:srgbClr val="9A0001"/>
              </a:solidFill>
            </a:ln>
          </p:spPr>
          <p:style>
            <a:lnRef idx="1">
              <a:schemeClr val="accent1"/>
            </a:lnRef>
            <a:fillRef idx="0">
              <a:schemeClr val="accent1"/>
            </a:fillRef>
            <a:effectRef idx="0">
              <a:schemeClr val="accent1"/>
            </a:effectRef>
            <a:fontRef idx="minor">
              <a:schemeClr val="tx1"/>
            </a:fontRef>
          </p:style>
        </p:cxnSp>
      </p:grpSp>
      <p:grpSp>
        <p:nvGrpSpPr>
          <p:cNvPr id="71" name="组合 70"/>
          <p:cNvGrpSpPr/>
          <p:nvPr/>
        </p:nvGrpSpPr>
        <p:grpSpPr>
          <a:xfrm>
            <a:off x="10254830" y="2772819"/>
            <a:ext cx="1528321" cy="302448"/>
            <a:chOff x="5796136" y="4189567"/>
            <a:chExt cx="1146539" cy="226895"/>
          </a:xfrm>
          <a:solidFill>
            <a:srgbClr val="9A0001"/>
          </a:solidFill>
          <a:effectLst/>
        </p:grpSpPr>
        <p:sp>
          <p:nvSpPr>
            <p:cNvPr id="72" name="流程图: 数据 9"/>
            <p:cNvSpPr/>
            <p:nvPr/>
          </p:nvSpPr>
          <p:spPr>
            <a:xfrm>
              <a:off x="579613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3" name="流程图: 数据 9"/>
            <p:cNvSpPr/>
            <p:nvPr/>
          </p:nvSpPr>
          <p:spPr>
            <a:xfrm>
              <a:off x="593750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4" name="流程图: 数据 9"/>
            <p:cNvSpPr/>
            <p:nvPr/>
          </p:nvSpPr>
          <p:spPr>
            <a:xfrm>
              <a:off x="607887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5" name="流程图: 数据 9"/>
            <p:cNvSpPr/>
            <p:nvPr/>
          </p:nvSpPr>
          <p:spPr>
            <a:xfrm>
              <a:off x="622024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ndParaRPr>
            </a:p>
          </p:txBody>
        </p:sp>
        <p:sp>
          <p:nvSpPr>
            <p:cNvPr id="76" name="流程图: 数据 9"/>
            <p:cNvSpPr/>
            <p:nvPr/>
          </p:nvSpPr>
          <p:spPr>
            <a:xfrm>
              <a:off x="636161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7" name="流程图: 数据 9"/>
            <p:cNvSpPr/>
            <p:nvPr/>
          </p:nvSpPr>
          <p:spPr>
            <a:xfrm>
              <a:off x="650298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8" name="流程图: 数据 9"/>
            <p:cNvSpPr/>
            <p:nvPr/>
          </p:nvSpPr>
          <p:spPr>
            <a:xfrm>
              <a:off x="664435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9" name="流程图: 数据 9"/>
            <p:cNvSpPr/>
            <p:nvPr/>
          </p:nvSpPr>
          <p:spPr>
            <a:xfrm>
              <a:off x="6785729"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grpSp>
      <p:cxnSp>
        <p:nvCxnSpPr>
          <p:cNvPr id="80" name="直接连接符 92"/>
          <p:cNvCxnSpPr/>
          <p:nvPr/>
        </p:nvCxnSpPr>
        <p:spPr>
          <a:xfrm>
            <a:off x="5313328" y="2924043"/>
            <a:ext cx="4726249" cy="0"/>
          </a:xfrm>
          <a:prstGeom prst="line">
            <a:avLst/>
          </a:prstGeom>
          <a:ln w="38100">
            <a:solidFill>
              <a:srgbClr val="9A0001"/>
            </a:solidFill>
          </a:ln>
          <a:effectLst/>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5" name="灯片编号占位符 4"/>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5608320" cy="645160"/>
          </a:xfrm>
          <a:prstGeom prst="rect">
            <a:avLst/>
          </a:prstGeom>
          <a:noFill/>
        </p:spPr>
        <p:txBody>
          <a:bodyPr wrap="none" rtlCol="0">
            <a:spAutoFit/>
          </a:bodyPr>
          <a:lstStyle/>
          <a:p>
            <a:r>
              <a:rPr lang="en-US" altLang="zh-CN"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LasVegas &amp; </a:t>
            </a:r>
            <a:r>
              <a:rPr lang="en-US" altLang="zh-CN"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Monte Carlo</a:t>
            </a:r>
            <a:endParaRPr lang="en-US" altLang="zh-CN"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拉斯维加斯算法：</a:t>
            </a:r>
            <a:endParaRPr lang="zh-CN" altLang="en-US" sz="2400">
              <a:latin typeface="Cambria Math" panose="02040503050406030204" charset="0"/>
              <a:ea typeface="宋体" panose="02010600030101010101" pitchFamily="2" charset="-122"/>
              <a:cs typeface="Cambria Math" panose="02040503050406030204" charset="0"/>
            </a:endParaRPr>
          </a:p>
          <a:p>
            <a:pPr lvl="2"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总是给出正确答案或根本不给出答案的随机算法。</a:t>
            </a:r>
            <a:r>
              <a:rPr lang="zh-CN" altLang="en-US" sz="2400">
                <a:latin typeface="Cambria Math" panose="02040503050406030204" charset="0"/>
                <a:ea typeface="宋体" panose="02010600030101010101" pitchFamily="2" charset="-122"/>
                <a:cs typeface="Cambria Math" panose="02040503050406030204" charset="0"/>
                <a:sym typeface="+mn-ea"/>
              </a:rPr>
              <a:t>一次运行可能得不到解；</a:t>
            </a:r>
            <a:r>
              <a:rPr lang="zh-CN" altLang="en-US" sz="2400" b="1">
                <a:latin typeface="Cambria Math" panose="02040503050406030204" charset="0"/>
                <a:ea typeface="宋体" panose="02010600030101010101" pitchFamily="2" charset="-122"/>
                <a:cs typeface="Cambria Math" panose="02040503050406030204" charset="0"/>
                <a:sym typeface="+mn-ea"/>
              </a:rPr>
              <a:t>若得到解，则解一定是正确的</a:t>
            </a:r>
            <a:r>
              <a:rPr lang="zh-CN" altLang="en-US" sz="2400">
                <a:latin typeface="Cambria Math" panose="02040503050406030204" charset="0"/>
                <a:ea typeface="宋体" panose="02010600030101010101" pitchFamily="2" charset="-122"/>
                <a:cs typeface="Cambria Math" panose="02040503050406030204" charset="0"/>
                <a:sym typeface="+mn-ea"/>
              </a:rPr>
              <a:t>。</a:t>
            </a:r>
            <a:endParaRPr lang="zh-CN" altLang="en-US" sz="2400">
              <a:latin typeface="Cambria Math" panose="02040503050406030204" charset="0"/>
              <a:ea typeface="宋体" panose="02010600030101010101" pitchFamily="2" charset="-122"/>
              <a:cs typeface="Cambria Math" panose="02040503050406030204" charset="0"/>
            </a:endParaRPr>
          </a:p>
          <a:p>
            <a:pPr marL="800100" lvl="1"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通过修改确定性算法得到，一般</a:t>
            </a:r>
            <a:r>
              <a:rPr lang="zh-CN" altLang="en-US" sz="2400" b="1">
                <a:latin typeface="Cambria Math" panose="02040503050406030204" charset="0"/>
                <a:ea typeface="宋体" panose="02010600030101010101" pitchFamily="2" charset="-122"/>
                <a:cs typeface="Cambria Math" panose="02040503050406030204" charset="0"/>
              </a:rPr>
              <a:t>将算法的某步的确定型选择变成随机选择</a:t>
            </a:r>
            <a:r>
              <a:rPr lang="zh-CN" altLang="en-US" sz="2400">
                <a:latin typeface="Cambria Math" panose="02040503050406030204" charset="0"/>
                <a:ea typeface="宋体" panose="02010600030101010101" pitchFamily="2" charset="-122"/>
                <a:cs typeface="Cambria Math" panose="02040503050406030204" charset="0"/>
              </a:rPr>
              <a:t>，</a:t>
            </a:r>
            <a:r>
              <a:rPr lang="zh-CN" altLang="en-US" sz="2400">
                <a:latin typeface="Cambria Math" panose="02040503050406030204" charset="0"/>
                <a:ea typeface="宋体" panose="02010600030101010101" pitchFamily="2" charset="-122"/>
                <a:cs typeface="Cambria Math" panose="02040503050406030204" charset="0"/>
                <a:sym typeface="+mn-ea"/>
              </a:rPr>
              <a:t>可能改进确定型算法平均情况下的时间复杂度。</a:t>
            </a:r>
            <a:endParaRPr lang="zh-CN" altLang="en-US" sz="2400">
              <a:latin typeface="Cambria Math" panose="02040503050406030204" charset="0"/>
              <a:ea typeface="宋体" panose="02010600030101010101" pitchFamily="2" charset="-122"/>
              <a:cs typeface="Cambria Math" panose="02040503050406030204" charset="0"/>
              <a:sym typeface="+mn-ea"/>
            </a:endParaRPr>
          </a:p>
          <a:p>
            <a:pPr marL="800100" lvl="1"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有效的</a:t>
            </a:r>
            <a:r>
              <a:rPr lang="en-US" altLang="zh-CN" sz="2400">
                <a:latin typeface="Cambria Math" panose="02040503050406030204" charset="0"/>
                <a:ea typeface="宋体" panose="02010600030101010101" pitchFamily="2" charset="-122"/>
                <a:cs typeface="Cambria Math" panose="02040503050406030204" charset="0"/>
              </a:rPr>
              <a:t> LasVegas </a:t>
            </a:r>
            <a:r>
              <a:rPr lang="zh-CN" altLang="en-US" sz="2400">
                <a:latin typeface="Cambria Math" panose="02040503050406030204" charset="0"/>
                <a:ea typeface="宋体" panose="02010600030101010101" pitchFamily="2" charset="-122"/>
                <a:cs typeface="Cambria Math" panose="02040503050406030204" charset="0"/>
              </a:rPr>
              <a:t>算法：</a:t>
            </a:r>
            <a:r>
              <a:rPr lang="zh-CN" altLang="en-US" sz="2400" b="1">
                <a:latin typeface="Cambria Math" panose="02040503050406030204" charset="0"/>
                <a:ea typeface="宋体" panose="02010600030101010101" pitchFamily="2" charset="-122"/>
                <a:cs typeface="Cambria Math" panose="02040503050406030204" charset="0"/>
              </a:rPr>
              <a:t>期望运行时间是输入</a:t>
            </a:r>
            <a:r>
              <a:rPr lang="zh-CN" altLang="en-US" sz="2400" b="1">
                <a:latin typeface="Cambria Math" panose="02040503050406030204" charset="0"/>
                <a:ea typeface="宋体" panose="02010600030101010101" pitchFamily="2" charset="-122"/>
                <a:cs typeface="Cambria Math" panose="02040503050406030204" charset="0"/>
              </a:rPr>
              <a:t>规模的多项式</a:t>
            </a:r>
            <a:endParaRPr lang="zh-CN" altLang="en-US" sz="2400">
              <a:latin typeface="Cambria Math" panose="02040503050406030204" charset="0"/>
              <a:ea typeface="宋体" panose="02010600030101010101" pitchFamily="2" charset="-122"/>
              <a:cs typeface="Cambria Math"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5608320" cy="645160"/>
          </a:xfrm>
          <a:prstGeom prst="rect">
            <a:avLst/>
          </a:prstGeom>
          <a:noFill/>
        </p:spPr>
        <p:txBody>
          <a:bodyPr wrap="none" rtlCol="0">
            <a:spAutoFit/>
          </a:bodyPr>
          <a:lstStyle/>
          <a:p>
            <a:r>
              <a:rPr lang="en-US" altLang="zh-CN"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LasVegas &amp; </a:t>
            </a:r>
            <a:r>
              <a:rPr lang="en-US" altLang="zh-CN"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Monte Carlo</a:t>
            </a:r>
            <a:endParaRPr lang="en-US" altLang="zh-CN"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sym typeface="+mn-ea"/>
              </a:rPr>
              <a:t>蒙特卡罗算法：</a:t>
            </a:r>
            <a:endParaRPr lang="zh-CN" altLang="en-US" sz="2400">
              <a:latin typeface="Cambria Math" panose="02040503050406030204" charset="0"/>
              <a:ea typeface="宋体" panose="02010600030101010101" pitchFamily="2" charset="-122"/>
              <a:cs typeface="Cambria Math" panose="02040503050406030204" charset="0"/>
              <a:sym typeface="+mn-ea"/>
            </a:endParaRPr>
          </a:p>
          <a:p>
            <a:pPr marL="800100" lvl="1"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sym typeface="+mn-ea"/>
              </a:rPr>
              <a:t>它</a:t>
            </a:r>
            <a:r>
              <a:rPr lang="zh-CN" altLang="en-US" sz="2400" b="1">
                <a:latin typeface="Cambria Math" panose="02040503050406030204" charset="0"/>
                <a:ea typeface="宋体" panose="02010600030101010101" pitchFamily="2" charset="-122"/>
                <a:cs typeface="Cambria Math" panose="02040503050406030204" charset="0"/>
                <a:sym typeface="+mn-ea"/>
              </a:rPr>
              <a:t>总是给出一个答案</a:t>
            </a:r>
            <a:r>
              <a:rPr lang="zh-CN" altLang="en-US" sz="2400">
                <a:latin typeface="Cambria Math" panose="02040503050406030204" charset="0"/>
                <a:ea typeface="宋体" panose="02010600030101010101" pitchFamily="2" charset="-122"/>
                <a:cs typeface="Cambria Math" panose="02040503050406030204" charset="0"/>
                <a:sym typeface="+mn-ea"/>
              </a:rPr>
              <a:t>，但有时</a:t>
            </a:r>
            <a:r>
              <a:rPr lang="zh-CN" altLang="en-US" sz="2400" b="1">
                <a:latin typeface="Cambria Math" panose="02040503050406030204" charset="0"/>
                <a:ea typeface="宋体" panose="02010600030101010101" pitchFamily="2" charset="-122"/>
                <a:cs typeface="Cambria Math" panose="02040503050406030204" charset="0"/>
                <a:sym typeface="+mn-ea"/>
              </a:rPr>
              <a:t>可能会产生一个不正确的答案</a:t>
            </a:r>
            <a:r>
              <a:rPr lang="zh-CN" altLang="en-US" sz="2400">
                <a:latin typeface="Cambria Math" panose="02040503050406030204" charset="0"/>
                <a:ea typeface="宋体" panose="02010600030101010101" pitchFamily="2" charset="-122"/>
                <a:cs typeface="Cambria Math" panose="02040503050406030204" charset="0"/>
                <a:sym typeface="+mn-ea"/>
              </a:rPr>
              <a:t>。</a:t>
            </a:r>
            <a:endParaRPr lang="zh-CN" altLang="en-US" sz="2400">
              <a:latin typeface="Cambria Math" panose="02040503050406030204" charset="0"/>
              <a:ea typeface="宋体" panose="02010600030101010101" pitchFamily="2" charset="-122"/>
              <a:cs typeface="Cambria Math" panose="02040503050406030204" charset="0"/>
              <a:sym typeface="+mn-ea"/>
            </a:endParaRPr>
          </a:p>
          <a:p>
            <a:pPr marL="800100" lvl="1"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sym typeface="+mn-ea"/>
              </a:rPr>
              <a:t>其运行时间和出错概率都是随机变量，通常需要分析算法的出错概率。</a:t>
            </a:r>
            <a:endParaRPr lang="en-US" altLang="zh-CN" sz="2400">
              <a:latin typeface="Cambria Math" panose="02040503050406030204" charset="0"/>
              <a:ea typeface="宋体" panose="02010600030101010101" pitchFamily="2" charset="-122"/>
              <a:cs typeface="Cambria Math" panose="02040503050406030204" charset="0"/>
            </a:endParaRPr>
          </a:p>
          <a:p>
            <a:pPr marL="800100" lvl="1"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sym typeface="+mn-ea"/>
              </a:rPr>
              <a:t>然而，通过在</a:t>
            </a:r>
            <a:r>
              <a:rPr lang="zh-CN" altLang="en-US" sz="2400" b="1">
                <a:latin typeface="Cambria Math" panose="02040503050406030204" charset="0"/>
                <a:ea typeface="宋体" panose="02010600030101010101" pitchFamily="2" charset="-122"/>
                <a:cs typeface="Cambria Math" panose="02040503050406030204" charset="0"/>
                <a:sym typeface="+mn-ea"/>
              </a:rPr>
              <a:t>每次运行</a:t>
            </a:r>
            <a:r>
              <a:rPr lang="zh-CN" altLang="en-US" sz="2400">
                <a:latin typeface="Cambria Math" panose="02040503050406030204" charset="0"/>
                <a:ea typeface="宋体" panose="02010600030101010101" pitchFamily="2" charset="-122"/>
                <a:cs typeface="Cambria Math" panose="02040503050406030204" charset="0"/>
                <a:sym typeface="+mn-ea"/>
              </a:rPr>
              <a:t>中使用</a:t>
            </a:r>
            <a:r>
              <a:rPr lang="zh-CN" altLang="en-US" sz="2400" b="1">
                <a:latin typeface="Cambria Math" panose="02040503050406030204" charset="0"/>
                <a:ea typeface="宋体" panose="02010600030101010101" pitchFamily="2" charset="-122"/>
                <a:cs typeface="Cambria Math" panose="02040503050406030204" charset="0"/>
                <a:sym typeface="+mn-ea"/>
              </a:rPr>
              <a:t>独立的随机选择重复运行</a:t>
            </a:r>
            <a:r>
              <a:rPr lang="zh-CN" altLang="en-US" sz="2400">
                <a:latin typeface="Cambria Math" panose="02040503050406030204" charset="0"/>
                <a:ea typeface="宋体" panose="02010600030101010101" pitchFamily="2" charset="-122"/>
                <a:cs typeface="Cambria Math" panose="02040503050406030204" charset="0"/>
                <a:sym typeface="+mn-ea"/>
              </a:rPr>
              <a:t>该算法，产生错误答案的概率可以变得</a:t>
            </a:r>
            <a:r>
              <a:rPr lang="zh-CN" altLang="en-US" sz="2400">
                <a:latin typeface="Cambria Math" panose="02040503050406030204" charset="0"/>
                <a:ea typeface="宋体" panose="02010600030101010101" pitchFamily="2" charset="-122"/>
                <a:cs typeface="Cambria Math" panose="02040503050406030204" charset="0"/>
                <a:sym typeface="+mn-ea"/>
              </a:rPr>
              <a:t>非常小。</a:t>
            </a:r>
            <a:endParaRPr lang="zh-CN" altLang="en-US" sz="2400">
              <a:latin typeface="Cambria Math" panose="02040503050406030204" charset="0"/>
              <a:ea typeface="宋体" panose="02010600030101010101" pitchFamily="2" charset="-122"/>
              <a:cs typeface="Cambria Math" panose="02040503050406030204" charset="0"/>
              <a:sym typeface="+mn-ea"/>
            </a:endParaRPr>
          </a:p>
          <a:p>
            <a:pPr marL="800100" lvl="1"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sym typeface="+mn-ea"/>
              </a:rPr>
              <a:t>有效的蒙特卡洛型算法：</a:t>
            </a:r>
            <a:r>
              <a:rPr lang="zh-CN" altLang="en-US" sz="2400">
                <a:latin typeface="Cambria Math" panose="02040503050406030204" charset="0"/>
                <a:ea typeface="宋体" panose="02010600030101010101" pitchFamily="2" charset="-122"/>
                <a:cs typeface="Cambria Math" panose="02040503050406030204" charset="0"/>
              </a:rPr>
              <a:t>多项式时间内运行且出错概率不超过</a:t>
            </a:r>
            <a:r>
              <a:rPr lang="en-US" altLang="zh-CN" sz="2400">
                <a:latin typeface="Cambria Math" panose="02040503050406030204" charset="0"/>
                <a:ea typeface="宋体" panose="02010600030101010101" pitchFamily="2" charset="-122"/>
                <a:cs typeface="Cambria Math" panose="02040503050406030204" charset="0"/>
              </a:rPr>
              <a:t>1/3</a:t>
            </a:r>
            <a:r>
              <a:rPr lang="zh-CN" altLang="en-US" sz="2400">
                <a:latin typeface="Cambria Math" panose="02040503050406030204" charset="0"/>
                <a:ea typeface="宋体" panose="02010600030101010101" pitchFamily="2" charset="-122"/>
                <a:cs typeface="Cambria Math" panose="02040503050406030204" charset="0"/>
              </a:rPr>
              <a:t>的随机算法。</a:t>
            </a:r>
            <a:endParaRPr lang="zh-CN" altLang="en-US" sz="2400">
              <a:latin typeface="Cambria Math" panose="02040503050406030204" charset="0"/>
              <a:ea typeface="宋体" panose="02010600030101010101" pitchFamily="2" charset="-122"/>
              <a:cs typeface="Cambria Math"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6836194" y="6780865"/>
            <a:ext cx="5381839" cy="97126"/>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nvGrpSpPr>
          <p:cNvPr id="62" name="组合 61"/>
          <p:cNvGrpSpPr/>
          <p:nvPr/>
        </p:nvGrpSpPr>
        <p:grpSpPr>
          <a:xfrm>
            <a:off x="1033481" y="2487017"/>
            <a:ext cx="1782238" cy="1882835"/>
            <a:chOff x="1209755" y="4179558"/>
            <a:chExt cx="1782238" cy="1882835"/>
          </a:xfrm>
        </p:grpSpPr>
        <p:sp>
          <p:nvSpPr>
            <p:cNvPr id="63" name="文本框 62"/>
            <p:cNvSpPr txBox="1"/>
            <p:nvPr/>
          </p:nvSpPr>
          <p:spPr>
            <a:xfrm>
              <a:off x="1525143" y="4179558"/>
              <a:ext cx="1466850" cy="1445260"/>
            </a:xfrm>
            <a:prstGeom prst="rect">
              <a:avLst/>
            </a:prstGeom>
            <a:noFill/>
          </p:spPr>
          <p:txBody>
            <a:bodyPr wrap="none" rtlCol="0">
              <a:spAutoFit/>
            </a:bodyPr>
            <a:lstStyle/>
            <a:p>
              <a:r>
                <a:rPr lang="en-US" altLang="zh-CN" sz="8800" b="1" dirty="0">
                  <a:latin typeface="方正粗黑宋简体" panose="02000000000000000000" pitchFamily="2" charset="-122"/>
                  <a:ea typeface="方正粗黑宋简体" panose="02000000000000000000" pitchFamily="2" charset="-122"/>
                  <a:cs typeface="字魂105号-简雅黑" panose="00000500000000000000" pitchFamily="2" charset="-122"/>
                </a:rPr>
                <a:t>05</a:t>
              </a:r>
              <a:endParaRPr lang="zh-CN" altLang="en-US" sz="8800" b="1"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64" name="文本框 63"/>
            <p:cNvSpPr txBox="1"/>
            <p:nvPr/>
          </p:nvSpPr>
          <p:spPr>
            <a:xfrm>
              <a:off x="1525144" y="5355638"/>
              <a:ext cx="1198880" cy="706755"/>
            </a:xfrm>
            <a:prstGeom prst="rect">
              <a:avLst/>
            </a:prstGeom>
            <a:noFill/>
          </p:spPr>
          <p:txBody>
            <a:bodyPr wrap="none" rtlCol="0">
              <a:spAutoFit/>
            </a:bodyPr>
            <a:lstStyle/>
            <a:p>
              <a:r>
                <a:rPr lang="zh-CN" altLang="en-US" sz="4000" dirty="0">
                  <a:latin typeface="FZShengShiKaiShuS-EB-GB" panose="02000000000000000000" pitchFamily="2" charset="-122"/>
                  <a:ea typeface="FZShengShiKaiShuS-EB-GB" panose="02000000000000000000" pitchFamily="2" charset="-122"/>
                </a:rPr>
                <a:t>例题</a:t>
              </a:r>
              <a:endParaRPr lang="zh-CN" altLang="en-US" sz="4000" dirty="0">
                <a:latin typeface="FZShengShiKaiShuS-EB-GB" panose="02000000000000000000" pitchFamily="2" charset="-122"/>
                <a:ea typeface="FZShengShiKaiShuS-EB-GB" panose="02000000000000000000" pitchFamily="2" charset="-122"/>
              </a:endParaRPr>
            </a:p>
          </p:txBody>
        </p:sp>
        <p:cxnSp>
          <p:nvCxnSpPr>
            <p:cNvPr id="66" name="直接连接符 55"/>
            <p:cNvCxnSpPr/>
            <p:nvPr/>
          </p:nvCxnSpPr>
          <p:spPr>
            <a:xfrm>
              <a:off x="1209755" y="4396902"/>
              <a:ext cx="0" cy="1579587"/>
            </a:xfrm>
            <a:prstGeom prst="line">
              <a:avLst/>
            </a:prstGeom>
            <a:ln w="127000">
              <a:solidFill>
                <a:srgbClr val="9A0001"/>
              </a:solidFill>
            </a:ln>
          </p:spPr>
          <p:style>
            <a:lnRef idx="1">
              <a:schemeClr val="accent1"/>
            </a:lnRef>
            <a:fillRef idx="0">
              <a:schemeClr val="accent1"/>
            </a:fillRef>
            <a:effectRef idx="0">
              <a:schemeClr val="accent1"/>
            </a:effectRef>
            <a:fontRef idx="minor">
              <a:schemeClr val="tx1"/>
            </a:fontRef>
          </p:style>
        </p:cxnSp>
      </p:grpSp>
      <p:grpSp>
        <p:nvGrpSpPr>
          <p:cNvPr id="71" name="组合 70"/>
          <p:cNvGrpSpPr/>
          <p:nvPr/>
        </p:nvGrpSpPr>
        <p:grpSpPr>
          <a:xfrm>
            <a:off x="10254830" y="2772819"/>
            <a:ext cx="1528321" cy="302448"/>
            <a:chOff x="5796136" y="4189567"/>
            <a:chExt cx="1146539" cy="226895"/>
          </a:xfrm>
          <a:solidFill>
            <a:srgbClr val="9A0001"/>
          </a:solidFill>
          <a:effectLst/>
        </p:grpSpPr>
        <p:sp>
          <p:nvSpPr>
            <p:cNvPr id="72" name="流程图: 数据 9"/>
            <p:cNvSpPr/>
            <p:nvPr/>
          </p:nvSpPr>
          <p:spPr>
            <a:xfrm>
              <a:off x="579613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3" name="流程图: 数据 9"/>
            <p:cNvSpPr/>
            <p:nvPr/>
          </p:nvSpPr>
          <p:spPr>
            <a:xfrm>
              <a:off x="593750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4" name="流程图: 数据 9"/>
            <p:cNvSpPr/>
            <p:nvPr/>
          </p:nvSpPr>
          <p:spPr>
            <a:xfrm>
              <a:off x="607887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5" name="流程图: 数据 9"/>
            <p:cNvSpPr/>
            <p:nvPr/>
          </p:nvSpPr>
          <p:spPr>
            <a:xfrm>
              <a:off x="622024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ndParaRPr>
            </a:p>
          </p:txBody>
        </p:sp>
        <p:sp>
          <p:nvSpPr>
            <p:cNvPr id="76" name="流程图: 数据 9"/>
            <p:cNvSpPr/>
            <p:nvPr/>
          </p:nvSpPr>
          <p:spPr>
            <a:xfrm>
              <a:off x="636161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7" name="流程图: 数据 9"/>
            <p:cNvSpPr/>
            <p:nvPr/>
          </p:nvSpPr>
          <p:spPr>
            <a:xfrm>
              <a:off x="650298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8" name="流程图: 数据 9"/>
            <p:cNvSpPr/>
            <p:nvPr/>
          </p:nvSpPr>
          <p:spPr>
            <a:xfrm>
              <a:off x="664435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9" name="流程图: 数据 9"/>
            <p:cNvSpPr/>
            <p:nvPr/>
          </p:nvSpPr>
          <p:spPr>
            <a:xfrm>
              <a:off x="6785729"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grpSp>
      <p:cxnSp>
        <p:nvCxnSpPr>
          <p:cNvPr id="80" name="直接连接符 92"/>
          <p:cNvCxnSpPr/>
          <p:nvPr/>
        </p:nvCxnSpPr>
        <p:spPr>
          <a:xfrm>
            <a:off x="5313328" y="2924043"/>
            <a:ext cx="4726249" cy="0"/>
          </a:xfrm>
          <a:prstGeom prst="line">
            <a:avLst/>
          </a:prstGeom>
          <a:ln w="38100">
            <a:solidFill>
              <a:srgbClr val="9A0001"/>
            </a:solidFill>
          </a:ln>
          <a:effectLst/>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5" name="灯片编号占位符 4"/>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56692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概率论基础知识与常用</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结论</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mc:AlternateContent xmlns:mc="http://schemas.openxmlformats.org/markup-compatibility/2006">
        <mc:Choice xmlns:a14="http://schemas.microsoft.com/office/drawing/2010/main" Requires="a14">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宋体" panose="02010600030101010101" pitchFamily="2" charset="-122"/>
                    <a:ea typeface="宋体" panose="02010600030101010101" pitchFamily="2" charset="-122"/>
                  </a:rPr>
                  <a:t>等式</a:t>
                </a:r>
                <a:endParaRPr lang="zh-CN" altLang="en-US" sz="2400">
                  <a:latin typeface="宋体" panose="02010600030101010101" pitchFamily="2" charset="-122"/>
                  <a:ea typeface="宋体" panose="02010600030101010101" pitchFamily="2" charset="-122"/>
                </a:endParaRPr>
              </a:p>
              <a:p>
                <a:pPr marL="800100" lvl="1" indent="-342900" fontAlgn="auto">
                  <a:lnSpc>
                    <a:spcPct val="120000"/>
                  </a:lnSpc>
                  <a:buSzPct val="75000"/>
                  <a:buFont typeface="Wingdings" panose="05000000000000000000" charset="0"/>
                  <a:buChar char="l"/>
                </a:pPr>
                <a:r>
                  <a:rPr lang="zh-CN" altLang="en-US" sz="2400">
                    <a:latin typeface="宋体" panose="02010600030101010101" pitchFamily="2" charset="-122"/>
                    <a:ea typeface="宋体" panose="02010600030101010101" pitchFamily="2" charset="-122"/>
                  </a:rPr>
                  <a:t>随机变量</a:t>
                </a:r>
                <a:endParaRPr lang="zh-CN" altLang="en-US" sz="2400">
                  <a:latin typeface="宋体" panose="02010600030101010101" pitchFamily="2" charset="-122"/>
                  <a:ea typeface="宋体" panose="02010600030101010101" pitchFamily="2" charset="-122"/>
                </a:endParaRPr>
              </a:p>
              <a:p>
                <a:pPr marL="1257300" lvl="2" indent="-342900" fontAlgn="auto">
                  <a:lnSpc>
                    <a:spcPct val="120000"/>
                  </a:lnSpc>
                  <a:buSzPct val="75000"/>
                  <a:buFont typeface="Wingdings" panose="05000000000000000000" charset="0"/>
                  <a:buChar char="l"/>
                </a:pP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𝐸</m:t>
                    </m:r>
                    <m:r>
                      <a:rPr lang="en-US" altLang="zh-CN" sz="2400" i="1">
                        <a:latin typeface="Cambria Math" panose="02040503050406030204" charset="0"/>
                        <a:ea typeface="宋体" panose="02010600030101010101" pitchFamily="2" charset="-122"/>
                        <a:cs typeface="Cambria Math" panose="02040503050406030204" charset="0"/>
                      </a:rPr>
                      <m:t>[</m:t>
                    </m:r>
                    <m:nary>
                      <m:naryPr>
                        <m:chr m:val="∑"/>
                        <m:limLoc m:val="undOvr"/>
                        <m:ctrlPr>
                          <a:rPr lang="en-US" altLang="zh-CN" sz="2400" i="1">
                            <a:latin typeface="Cambria Math" panose="02040503050406030204" charset="0"/>
                            <a:ea typeface="宋体" panose="02010600030101010101" pitchFamily="2" charset="-122"/>
                            <a:cs typeface="Cambria Math" panose="02040503050406030204" charset="0"/>
                          </a:rPr>
                        </m:ctrlPr>
                      </m:naryPr>
                      <m:sub>
                        <m:r>
                          <a:rPr lang="en-US" altLang="zh-CN" sz="2400" i="1">
                            <a:latin typeface="Cambria Math" panose="02040503050406030204" charset="0"/>
                            <a:ea typeface="宋体" panose="02010600030101010101" pitchFamily="2" charset="-122"/>
                            <a:cs typeface="Cambria Math" panose="02040503050406030204" charset="0"/>
                          </a:rPr>
                          <m:t>𝑖</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1</m:t>
                        </m:r>
                      </m:sub>
                      <m:sup>
                        <m:r>
                          <a:rPr lang="en-US" altLang="zh-CN" sz="2400" i="1">
                            <a:latin typeface="Cambria Math" panose="02040503050406030204" charset="0"/>
                            <a:ea typeface="宋体" panose="02010600030101010101" pitchFamily="2" charset="-122"/>
                            <a:cs typeface="Cambria Math" panose="02040503050406030204" charset="0"/>
                          </a:rPr>
                          <m:t>𝑛</m:t>
                        </m:r>
                      </m:sup>
                      <m:e>
                        <m:sSub>
                          <m:sSubPr>
                            <m:ctrlPr>
                              <a:rPr lang="en-US" altLang="zh-CN" sz="2400" i="1">
                                <a:latin typeface="Cambria Math" panose="02040503050406030204" charset="0"/>
                                <a:ea typeface="宋体" panose="02010600030101010101" pitchFamily="2" charset="-122"/>
                                <a:cs typeface="Cambria Math" panose="02040503050406030204" charset="0"/>
                              </a:rPr>
                            </m:ctrlPr>
                          </m:sSubPr>
                          <m:e>
                            <m:r>
                              <a:rPr lang="en-US" altLang="zh-CN" sz="2400" i="1">
                                <a:latin typeface="Cambria Math" panose="02040503050406030204" charset="0"/>
                                <a:ea typeface="宋体" panose="02010600030101010101" pitchFamily="2" charset="-122"/>
                                <a:cs typeface="Cambria Math" panose="02040503050406030204" charset="0"/>
                              </a:rPr>
                              <m:t>𝑋</m:t>
                            </m:r>
                          </m:e>
                          <m:sub>
                            <m:r>
                              <a:rPr lang="en-US" altLang="zh-CN" sz="2400" i="1">
                                <a:latin typeface="Cambria Math" panose="02040503050406030204" charset="0"/>
                                <a:ea typeface="宋体" panose="02010600030101010101" pitchFamily="2" charset="-122"/>
                                <a:cs typeface="Cambria Math" panose="02040503050406030204" charset="0"/>
                              </a:rPr>
                              <m:t>𝑖</m:t>
                            </m:r>
                          </m:sub>
                        </m:sSub>
                      </m:e>
                    </m:nary>
                    <m:r>
                      <a:rPr lang="en-US" altLang="zh-CN" sz="2400" i="1">
                        <a:latin typeface="Cambria Math" panose="02040503050406030204" charset="0"/>
                        <a:ea typeface="宋体" panose="02010600030101010101" pitchFamily="2" charset="-122"/>
                        <a:cs typeface="Cambria Math" panose="02040503050406030204" charset="0"/>
                      </a:rPr>
                      <m:t>]=</m:t>
                    </m:r>
                    <m:nary>
                      <m:naryPr>
                        <m:chr m:val="∑"/>
                        <m:limLoc m:val="undOvr"/>
                        <m:ctrlPr>
                          <a:rPr lang="en-US" altLang="zh-CN" sz="2400" i="1">
                            <a:latin typeface="Cambria Math" panose="02040503050406030204" charset="0"/>
                            <a:ea typeface="宋体" panose="02010600030101010101" pitchFamily="2" charset="-122"/>
                            <a:cs typeface="Cambria Math" panose="02040503050406030204" charset="0"/>
                          </a:rPr>
                        </m:ctrlPr>
                      </m:naryPr>
                      <m:sub>
                        <m:r>
                          <a:rPr lang="en-US" altLang="zh-CN" sz="2400" i="1">
                            <a:latin typeface="Cambria Math" panose="02040503050406030204" charset="0"/>
                            <a:ea typeface="宋体" panose="02010600030101010101" pitchFamily="2" charset="-122"/>
                            <a:cs typeface="Cambria Math" panose="02040503050406030204" charset="0"/>
                          </a:rPr>
                          <m:t>𝑖</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1</m:t>
                        </m:r>
                      </m:sub>
                      <m:sup>
                        <m:r>
                          <a:rPr lang="en-US" altLang="zh-CN" sz="2400" i="1">
                            <a:latin typeface="Cambria Math" panose="02040503050406030204" charset="0"/>
                            <a:ea typeface="宋体" panose="02010600030101010101" pitchFamily="2" charset="-122"/>
                            <a:cs typeface="Cambria Math" panose="02040503050406030204" charset="0"/>
                          </a:rPr>
                          <m:t>𝑛</m:t>
                        </m:r>
                      </m:sup>
                      <m:e>
                        <m:r>
                          <a:rPr lang="en-US" altLang="zh-CN" sz="2400" i="1">
                            <a:latin typeface="Cambria Math" panose="02040503050406030204" charset="0"/>
                            <a:ea typeface="宋体" panose="02010600030101010101" pitchFamily="2" charset="-122"/>
                            <a:cs typeface="Cambria Math" panose="02040503050406030204" charset="0"/>
                          </a:rPr>
                          <m:t>𝐸</m:t>
                        </m:r>
                        <m:r>
                          <a:rPr lang="en-US" altLang="zh-CN" sz="2400" i="1">
                            <a:latin typeface="Cambria Math" panose="02040503050406030204" charset="0"/>
                            <a:ea typeface="宋体" panose="02010600030101010101" pitchFamily="2" charset="-122"/>
                            <a:cs typeface="Cambria Math" panose="02040503050406030204" charset="0"/>
                          </a:rPr>
                          <m:t>[</m:t>
                        </m:r>
                        <m:sSub>
                          <m:sSubPr>
                            <m:ctrlPr>
                              <a:rPr lang="en-US" altLang="zh-CN" sz="2400" i="1">
                                <a:latin typeface="Cambria Math" panose="02040503050406030204" charset="0"/>
                                <a:ea typeface="宋体" panose="02010600030101010101" pitchFamily="2" charset="-122"/>
                                <a:cs typeface="Cambria Math" panose="02040503050406030204" charset="0"/>
                              </a:rPr>
                            </m:ctrlPr>
                          </m:sSubPr>
                          <m:e>
                            <m:r>
                              <a:rPr lang="en-US" altLang="zh-CN" sz="2400" i="1">
                                <a:latin typeface="Cambria Math" panose="02040503050406030204" charset="0"/>
                                <a:ea typeface="宋体" panose="02010600030101010101" pitchFamily="2" charset="-122"/>
                                <a:cs typeface="Cambria Math" panose="02040503050406030204" charset="0"/>
                              </a:rPr>
                              <m:t>𝑋</m:t>
                            </m:r>
                          </m:e>
                          <m:sub>
                            <m:r>
                              <a:rPr lang="en-US" altLang="zh-CN" sz="2400" i="1">
                                <a:latin typeface="Cambria Math" panose="02040503050406030204" charset="0"/>
                                <a:ea typeface="宋体" panose="02010600030101010101" pitchFamily="2" charset="-122"/>
                                <a:cs typeface="Cambria Math" panose="02040503050406030204" charset="0"/>
                              </a:rPr>
                              <m:t>𝑖</m:t>
                            </m:r>
                          </m:sub>
                        </m:sSub>
                        <m:r>
                          <a:rPr lang="en-US" altLang="zh-CN" sz="2400" i="1">
                            <a:latin typeface="Cambria Math" panose="02040503050406030204" charset="0"/>
                            <a:ea typeface="宋体" panose="02010600030101010101" pitchFamily="2" charset="-122"/>
                            <a:cs typeface="Cambria Math" panose="02040503050406030204" charset="0"/>
                          </a:rPr>
                          <m:t>]</m:t>
                        </m:r>
                      </m:e>
                    </m:nary>
                  </m:oMath>
                </a14:m>
                <a:endParaRPr lang="en-US" altLang="zh-CN" sz="2400" i="1">
                  <a:latin typeface="Cambria Math" panose="02040503050406030204" charset="0"/>
                  <a:ea typeface="宋体" panose="02010600030101010101" pitchFamily="2" charset="-122"/>
                  <a:cs typeface="Cambria Math" panose="02040503050406030204" charset="0"/>
                </a:endParaRPr>
              </a:p>
              <a:p>
                <a:pPr marL="1257300" lvl="2" indent="-342900" fontAlgn="auto">
                  <a:lnSpc>
                    <a:spcPct val="120000"/>
                  </a:lnSpc>
                  <a:buSzPct val="75000"/>
                  <a:buFont typeface="Wingdings" panose="05000000000000000000" charset="0"/>
                  <a:buChar char="l"/>
                </a:pP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𝑉𝑎𝑟</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𝑋</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𝐸</m:t>
                    </m:r>
                    <m:r>
                      <a:rPr lang="en-US" altLang="zh-CN" sz="2400" i="1">
                        <a:latin typeface="Cambria Math" panose="02040503050406030204" charset="0"/>
                        <a:ea typeface="宋体" panose="02010600030101010101" pitchFamily="2" charset="-122"/>
                        <a:cs typeface="Cambria Math" panose="02040503050406030204" charset="0"/>
                      </a:rPr>
                      <m:t>[</m:t>
                    </m:r>
                    <m:sSup>
                      <m:sSupPr>
                        <m:ctrlPr>
                          <a:rPr lang="en-US" altLang="zh-CN" sz="2400" i="1">
                            <a:latin typeface="Cambria Math" panose="02040503050406030204" charset="0"/>
                            <a:ea typeface="宋体" panose="02010600030101010101" pitchFamily="2" charset="-122"/>
                            <a:cs typeface="Cambria Math" panose="02040503050406030204" charset="0"/>
                          </a:rPr>
                        </m:ctrlPr>
                      </m:sSupPr>
                      <m:e>
                        <m:r>
                          <a:rPr lang="en-US" altLang="zh-CN" sz="2400" i="1">
                            <a:latin typeface="Cambria Math" panose="02040503050406030204" charset="0"/>
                            <a:ea typeface="宋体" panose="02010600030101010101" pitchFamily="2" charset="-122"/>
                            <a:cs typeface="Cambria Math" panose="02040503050406030204" charset="0"/>
                          </a:rPr>
                          <m:t>𝑋</m:t>
                        </m:r>
                      </m:e>
                      <m:sup>
                        <m:r>
                          <a:rPr lang="en-US" altLang="zh-CN" sz="2400" i="1">
                            <a:latin typeface="Cambria Math" panose="02040503050406030204" charset="0"/>
                            <a:ea typeface="宋体" panose="02010600030101010101" pitchFamily="2" charset="-122"/>
                            <a:cs typeface="Cambria Math" panose="02040503050406030204" charset="0"/>
                          </a:rPr>
                          <m:t>2</m:t>
                        </m:r>
                      </m:sup>
                    </m:sSup>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m:t>
                    </m:r>
                    <m:sSup>
                      <m:sSupPr>
                        <m:ctrlPr>
                          <a:rPr lang="en-US" altLang="zh-CN" sz="2400" i="1">
                            <a:latin typeface="Cambria Math" panose="02040503050406030204" charset="0"/>
                            <a:ea typeface="宋体" panose="02010600030101010101" pitchFamily="2" charset="-122"/>
                            <a:cs typeface="Cambria Math" panose="02040503050406030204" charset="0"/>
                          </a:rPr>
                        </m:ctrlPr>
                      </m:sSupPr>
                      <m:e>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𝐸</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𝑋</m:t>
                        </m:r>
                        <m:r>
                          <a:rPr lang="en-US" altLang="zh-CN" sz="2400" i="1">
                            <a:latin typeface="Cambria Math" panose="02040503050406030204" charset="0"/>
                            <a:ea typeface="宋体" panose="02010600030101010101" pitchFamily="2" charset="-122"/>
                            <a:cs typeface="Cambria Math" panose="02040503050406030204" charset="0"/>
                          </a:rPr>
                          <m:t>])</m:t>
                        </m:r>
                      </m:e>
                      <m:sup>
                        <m:r>
                          <a:rPr lang="en-US" altLang="zh-CN" sz="2400" i="1">
                            <a:latin typeface="Cambria Math" panose="02040503050406030204" charset="0"/>
                            <a:ea typeface="宋体" panose="02010600030101010101" pitchFamily="2" charset="-122"/>
                            <a:cs typeface="Cambria Math" panose="02040503050406030204" charset="0"/>
                          </a:rPr>
                          <m:t>2</m:t>
                        </m:r>
                      </m:sup>
                    </m:sSup>
                  </m:oMath>
                </a14:m>
                <a:endParaRPr lang="en-US" altLang="zh-CN" sz="2400" i="1">
                  <a:latin typeface="Cambria Math" panose="02040503050406030204" charset="0"/>
                  <a:ea typeface="宋体" panose="02010600030101010101" pitchFamily="2" charset="-122"/>
                  <a:cs typeface="Cambria Math" panose="02040503050406030204" charset="0"/>
                </a:endParaRPr>
              </a:p>
              <a:p>
                <a:pPr marL="1257300" lvl="2" indent="-342900" fontAlgn="auto">
                  <a:lnSpc>
                    <a:spcPct val="120000"/>
                  </a:lnSpc>
                  <a:buSzPct val="75000"/>
                  <a:buFont typeface="Wingdings" panose="05000000000000000000" charset="0"/>
                  <a:buChar char="l"/>
                </a:pPr>
                <a:endParaRPr lang="en-US" altLang="zh-CN" sz="2400" i="1">
                  <a:latin typeface="Cambria Math" panose="02040503050406030204" charset="0"/>
                  <a:ea typeface="宋体" panose="02010600030101010101" pitchFamily="2" charset="-122"/>
                  <a:cs typeface="Cambria Math" panose="02040503050406030204" charset="0"/>
                </a:endParaRPr>
              </a:p>
              <a:p>
                <a:pPr marL="800100" lvl="1"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相互独立的</a:t>
                </a:r>
                <a:r>
                  <a:rPr lang="zh-CN" altLang="en-US" sz="2400">
                    <a:latin typeface="Cambria Math" panose="02040503050406030204" charset="0"/>
                    <a:ea typeface="宋体" panose="02010600030101010101" pitchFamily="2" charset="-122"/>
                    <a:cs typeface="Cambria Math" panose="02040503050406030204" charset="0"/>
                  </a:rPr>
                  <a:t>随机变量</a:t>
                </a:r>
                <a:endParaRPr lang="zh-CN" altLang="en-US" sz="2400">
                  <a:latin typeface="Cambria Math" panose="02040503050406030204" charset="0"/>
                  <a:ea typeface="宋体" panose="02010600030101010101" pitchFamily="2" charset="-122"/>
                  <a:cs typeface="Cambria Math" panose="02040503050406030204" charset="0"/>
                </a:endParaRPr>
              </a:p>
              <a:p>
                <a:pPr marL="1257300" lvl="2" indent="-342900" fontAlgn="auto">
                  <a:lnSpc>
                    <a:spcPct val="120000"/>
                  </a:lnSpc>
                  <a:buSzPct val="75000"/>
                  <a:buFont typeface="Wingdings" panose="05000000000000000000" charset="0"/>
                  <a:buChar char="l"/>
                </a:pP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𝐸</m:t>
                    </m:r>
                    <m:r>
                      <a:rPr lang="en-US" altLang="zh-CN" sz="2400" i="1">
                        <a:latin typeface="Cambria Math" panose="02040503050406030204" charset="0"/>
                        <a:ea typeface="宋体" panose="02010600030101010101" pitchFamily="2" charset="-122"/>
                        <a:cs typeface="Cambria Math" panose="02040503050406030204" charset="0"/>
                      </a:rPr>
                      <m:t>[</m:t>
                    </m:r>
                    <m:nary>
                      <m:naryPr>
                        <m:chr m:val="∏"/>
                        <m:limLoc m:val="undOvr"/>
                        <m:ctrlPr>
                          <a:rPr lang="en-US" altLang="zh-CN" sz="2400" i="1">
                            <a:latin typeface="Cambria Math" panose="02040503050406030204" charset="0"/>
                            <a:ea typeface="宋体" panose="02010600030101010101" pitchFamily="2" charset="-122"/>
                            <a:cs typeface="Cambria Math" panose="02040503050406030204" charset="0"/>
                          </a:rPr>
                        </m:ctrlPr>
                      </m:naryPr>
                      <m:sub>
                        <m:r>
                          <a:rPr lang="en-US" altLang="zh-CN" sz="2400" i="1">
                            <a:latin typeface="Cambria Math" panose="02040503050406030204" charset="0"/>
                            <a:ea typeface="宋体" panose="02010600030101010101" pitchFamily="2" charset="-122"/>
                            <a:cs typeface="Cambria Math" panose="02040503050406030204" charset="0"/>
                          </a:rPr>
                          <m:t>𝑖</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1</m:t>
                        </m:r>
                      </m:sub>
                      <m:sup>
                        <m:r>
                          <a:rPr lang="en-US" altLang="zh-CN" sz="2400" i="1">
                            <a:latin typeface="Cambria Math" panose="02040503050406030204" charset="0"/>
                            <a:ea typeface="宋体" panose="02010600030101010101" pitchFamily="2" charset="-122"/>
                            <a:cs typeface="Cambria Math" panose="02040503050406030204" charset="0"/>
                          </a:rPr>
                          <m:t>𝑛</m:t>
                        </m:r>
                      </m:sup>
                      <m:e>
                        <m:sSub>
                          <m:sSubPr>
                            <m:ctrlPr>
                              <a:rPr lang="en-US" altLang="zh-CN" sz="2400" i="1">
                                <a:latin typeface="Cambria Math" panose="02040503050406030204" charset="0"/>
                                <a:ea typeface="宋体" panose="02010600030101010101" pitchFamily="2" charset="-122"/>
                                <a:cs typeface="Cambria Math" panose="02040503050406030204" charset="0"/>
                              </a:rPr>
                            </m:ctrlPr>
                          </m:sSubPr>
                          <m:e>
                            <m:r>
                              <a:rPr lang="en-US" altLang="zh-CN" sz="2400" i="1">
                                <a:latin typeface="Cambria Math" panose="02040503050406030204" charset="0"/>
                                <a:ea typeface="宋体" panose="02010600030101010101" pitchFamily="2" charset="-122"/>
                                <a:cs typeface="Cambria Math" panose="02040503050406030204" charset="0"/>
                              </a:rPr>
                              <m:t>𝑋</m:t>
                            </m:r>
                          </m:e>
                          <m:sub>
                            <m:r>
                              <a:rPr lang="en-US" altLang="zh-CN" sz="2400" i="1">
                                <a:latin typeface="Cambria Math" panose="02040503050406030204" charset="0"/>
                                <a:ea typeface="宋体" panose="02010600030101010101" pitchFamily="2" charset="-122"/>
                                <a:cs typeface="Cambria Math" panose="02040503050406030204" charset="0"/>
                              </a:rPr>
                              <m:t>𝑖</m:t>
                            </m:r>
                          </m:sub>
                        </m:sSub>
                      </m:e>
                    </m:nary>
                    <m:r>
                      <a:rPr lang="en-US" altLang="zh-CN" sz="2400" i="1">
                        <a:latin typeface="Cambria Math" panose="02040503050406030204" charset="0"/>
                        <a:ea typeface="宋体" panose="02010600030101010101" pitchFamily="2" charset="-122"/>
                        <a:cs typeface="Cambria Math" panose="02040503050406030204" charset="0"/>
                      </a:rPr>
                      <m:t>]=</m:t>
                    </m:r>
                    <m:nary>
                      <m:naryPr>
                        <m:chr m:val="∏"/>
                        <m:limLoc m:val="undOvr"/>
                        <m:ctrlPr>
                          <a:rPr lang="en-US" altLang="zh-CN" sz="2400" i="1">
                            <a:latin typeface="Cambria Math" panose="02040503050406030204" charset="0"/>
                            <a:ea typeface="宋体" panose="02010600030101010101" pitchFamily="2" charset="-122"/>
                            <a:cs typeface="Cambria Math" panose="02040503050406030204" charset="0"/>
                          </a:rPr>
                        </m:ctrlPr>
                      </m:naryPr>
                      <m:sub>
                        <m:r>
                          <a:rPr lang="en-US" altLang="zh-CN" sz="2400" i="1">
                            <a:latin typeface="Cambria Math" panose="02040503050406030204" charset="0"/>
                            <a:ea typeface="宋体" panose="02010600030101010101" pitchFamily="2" charset="-122"/>
                            <a:cs typeface="Cambria Math" panose="02040503050406030204" charset="0"/>
                          </a:rPr>
                          <m:t>𝑖</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1</m:t>
                        </m:r>
                      </m:sub>
                      <m:sup>
                        <m:r>
                          <a:rPr lang="en-US" altLang="zh-CN" sz="2400" i="1">
                            <a:latin typeface="Cambria Math" panose="02040503050406030204" charset="0"/>
                            <a:ea typeface="宋体" panose="02010600030101010101" pitchFamily="2" charset="-122"/>
                            <a:cs typeface="Cambria Math" panose="02040503050406030204" charset="0"/>
                          </a:rPr>
                          <m:t>𝑛</m:t>
                        </m:r>
                      </m:sup>
                      <m:e>
                        <m:r>
                          <a:rPr lang="en-US" altLang="zh-CN" sz="2400" i="1">
                            <a:latin typeface="Cambria Math" panose="02040503050406030204" charset="0"/>
                            <a:ea typeface="宋体" panose="02010600030101010101" pitchFamily="2" charset="-122"/>
                            <a:cs typeface="Cambria Math" panose="02040503050406030204" charset="0"/>
                          </a:rPr>
                          <m:t>𝐸</m:t>
                        </m:r>
                        <m:r>
                          <a:rPr lang="en-US" altLang="zh-CN" sz="2400" i="1">
                            <a:latin typeface="Cambria Math" panose="02040503050406030204" charset="0"/>
                            <a:ea typeface="宋体" panose="02010600030101010101" pitchFamily="2" charset="-122"/>
                            <a:cs typeface="Cambria Math" panose="02040503050406030204" charset="0"/>
                          </a:rPr>
                          <m:t>[</m:t>
                        </m:r>
                        <m:sSub>
                          <m:sSubPr>
                            <m:ctrlPr>
                              <a:rPr lang="en-US" altLang="zh-CN" sz="2400" i="1">
                                <a:latin typeface="Cambria Math" panose="02040503050406030204" charset="0"/>
                                <a:ea typeface="宋体" panose="02010600030101010101" pitchFamily="2" charset="-122"/>
                                <a:cs typeface="Cambria Math" panose="02040503050406030204" charset="0"/>
                              </a:rPr>
                            </m:ctrlPr>
                          </m:sSubPr>
                          <m:e>
                            <m:r>
                              <a:rPr lang="en-US" altLang="zh-CN" sz="2400" i="1">
                                <a:latin typeface="Cambria Math" panose="02040503050406030204" charset="0"/>
                                <a:ea typeface="宋体" panose="02010600030101010101" pitchFamily="2" charset="-122"/>
                                <a:cs typeface="Cambria Math" panose="02040503050406030204" charset="0"/>
                              </a:rPr>
                              <m:t>𝑋</m:t>
                            </m:r>
                          </m:e>
                          <m:sub>
                            <m:r>
                              <a:rPr lang="en-US" altLang="zh-CN" sz="2400" i="1">
                                <a:latin typeface="Cambria Math" panose="02040503050406030204" charset="0"/>
                                <a:ea typeface="宋体" panose="02010600030101010101" pitchFamily="2" charset="-122"/>
                                <a:cs typeface="Cambria Math" panose="02040503050406030204" charset="0"/>
                              </a:rPr>
                              <m:t>𝑖</m:t>
                            </m:r>
                          </m:sub>
                        </m:sSub>
                        <m:r>
                          <a:rPr lang="en-US" altLang="zh-CN" sz="2400" i="1">
                            <a:latin typeface="Cambria Math" panose="02040503050406030204" charset="0"/>
                            <a:ea typeface="宋体" panose="02010600030101010101" pitchFamily="2" charset="-122"/>
                            <a:cs typeface="Cambria Math" panose="02040503050406030204" charset="0"/>
                          </a:rPr>
                          <m:t>]</m:t>
                        </m:r>
                      </m:e>
                    </m:nary>
                  </m:oMath>
                </a14:m>
                <a:endParaRPr lang="en-US" altLang="zh-CN" sz="2400" i="1">
                  <a:latin typeface="Cambria Math" panose="02040503050406030204" charset="0"/>
                  <a:ea typeface="宋体" panose="02010600030101010101" pitchFamily="2" charset="-122"/>
                  <a:cs typeface="Cambria Math" panose="02040503050406030204" charset="0"/>
                </a:endParaRPr>
              </a:p>
              <a:p>
                <a:pPr marL="1257300" lvl="2" indent="-342900" fontAlgn="auto">
                  <a:lnSpc>
                    <a:spcPct val="120000"/>
                  </a:lnSpc>
                  <a:buSzPct val="75000"/>
                  <a:buFont typeface="Wingdings" panose="05000000000000000000" charset="0"/>
                  <a:buChar char="l"/>
                </a:pP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𝑉𝑎𝑟</m:t>
                    </m:r>
                    <m:r>
                      <a:rPr lang="en-US" altLang="zh-CN" sz="2400" i="1">
                        <a:latin typeface="Cambria Math" panose="02040503050406030204" charset="0"/>
                        <a:ea typeface="宋体" panose="02010600030101010101" pitchFamily="2" charset="-122"/>
                        <a:cs typeface="Cambria Math" panose="02040503050406030204" charset="0"/>
                      </a:rPr>
                      <m:t>[</m:t>
                    </m:r>
                    <m:nary>
                      <m:naryPr>
                        <m:chr m:val="∑"/>
                        <m:limLoc m:val="undOvr"/>
                        <m:ctrlPr>
                          <a:rPr lang="en-US" altLang="zh-CN" sz="2400" i="1">
                            <a:latin typeface="Cambria Math" panose="02040503050406030204" charset="0"/>
                            <a:ea typeface="宋体" panose="02010600030101010101" pitchFamily="2" charset="-122"/>
                            <a:cs typeface="Cambria Math" panose="02040503050406030204" charset="0"/>
                          </a:rPr>
                        </m:ctrlPr>
                      </m:naryPr>
                      <m:sub>
                        <m:r>
                          <a:rPr lang="en-US" altLang="zh-CN" sz="2400" i="1">
                            <a:latin typeface="Cambria Math" panose="02040503050406030204" charset="0"/>
                            <a:ea typeface="宋体" panose="02010600030101010101" pitchFamily="2" charset="-122"/>
                            <a:cs typeface="Cambria Math" panose="02040503050406030204" charset="0"/>
                          </a:rPr>
                          <m:t>𝑖</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1</m:t>
                        </m:r>
                      </m:sub>
                      <m:sup>
                        <m:r>
                          <a:rPr lang="en-US" altLang="zh-CN" sz="2400" i="1">
                            <a:latin typeface="Cambria Math" panose="02040503050406030204" charset="0"/>
                            <a:ea typeface="宋体" panose="02010600030101010101" pitchFamily="2" charset="-122"/>
                            <a:cs typeface="Cambria Math" panose="02040503050406030204" charset="0"/>
                          </a:rPr>
                          <m:t>𝑛</m:t>
                        </m:r>
                      </m:sup>
                      <m:e>
                        <m:sSub>
                          <m:sSubPr>
                            <m:ctrlPr>
                              <a:rPr lang="en-US" altLang="zh-CN" sz="2400" i="1">
                                <a:latin typeface="Cambria Math" panose="02040503050406030204" charset="0"/>
                                <a:ea typeface="宋体" panose="02010600030101010101" pitchFamily="2" charset="-122"/>
                                <a:cs typeface="Cambria Math" panose="02040503050406030204" charset="0"/>
                              </a:rPr>
                            </m:ctrlPr>
                          </m:sSubPr>
                          <m:e>
                            <m:r>
                              <a:rPr lang="en-US" altLang="zh-CN" sz="2400" i="1">
                                <a:latin typeface="Cambria Math" panose="02040503050406030204" charset="0"/>
                                <a:ea typeface="宋体" panose="02010600030101010101" pitchFamily="2" charset="-122"/>
                                <a:cs typeface="Cambria Math" panose="02040503050406030204" charset="0"/>
                              </a:rPr>
                              <m:t>𝑋</m:t>
                            </m:r>
                          </m:e>
                          <m:sub>
                            <m:r>
                              <a:rPr lang="en-US" altLang="zh-CN" sz="2400" i="1">
                                <a:latin typeface="Cambria Math" panose="02040503050406030204" charset="0"/>
                                <a:ea typeface="宋体" panose="02010600030101010101" pitchFamily="2" charset="-122"/>
                                <a:cs typeface="Cambria Math" panose="02040503050406030204" charset="0"/>
                              </a:rPr>
                              <m:t>𝑖</m:t>
                            </m:r>
                          </m:sub>
                        </m:sSub>
                      </m:e>
                    </m:nary>
                    <m:r>
                      <a:rPr lang="en-US" altLang="zh-CN" sz="2400" i="1">
                        <a:latin typeface="Cambria Math" panose="02040503050406030204" charset="0"/>
                        <a:ea typeface="宋体" panose="02010600030101010101" pitchFamily="2" charset="-122"/>
                        <a:cs typeface="Cambria Math" panose="02040503050406030204" charset="0"/>
                      </a:rPr>
                      <m:t>]=</m:t>
                    </m:r>
                    <m:nary>
                      <m:naryPr>
                        <m:chr m:val="∑"/>
                        <m:limLoc m:val="undOvr"/>
                        <m:ctrlPr>
                          <a:rPr lang="en-US" altLang="zh-CN" sz="2400" i="1">
                            <a:latin typeface="Cambria Math" panose="02040503050406030204" charset="0"/>
                            <a:ea typeface="宋体" panose="02010600030101010101" pitchFamily="2" charset="-122"/>
                            <a:cs typeface="Cambria Math" panose="02040503050406030204" charset="0"/>
                          </a:rPr>
                        </m:ctrlPr>
                      </m:naryPr>
                      <m:sub>
                        <m:r>
                          <a:rPr lang="en-US" altLang="zh-CN" sz="2400" i="1">
                            <a:latin typeface="Cambria Math" panose="02040503050406030204" charset="0"/>
                            <a:ea typeface="宋体" panose="02010600030101010101" pitchFamily="2" charset="-122"/>
                            <a:cs typeface="Cambria Math" panose="02040503050406030204" charset="0"/>
                          </a:rPr>
                          <m:t>𝑖</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1</m:t>
                        </m:r>
                      </m:sub>
                      <m:sup>
                        <m:r>
                          <a:rPr lang="en-US" altLang="zh-CN" sz="2400" i="1">
                            <a:latin typeface="Cambria Math" panose="02040503050406030204" charset="0"/>
                            <a:ea typeface="宋体" panose="02010600030101010101" pitchFamily="2" charset="-122"/>
                            <a:cs typeface="Cambria Math" panose="02040503050406030204" charset="0"/>
                          </a:rPr>
                          <m:t>𝑛</m:t>
                        </m:r>
                      </m:sup>
                      <m:e>
                        <m:r>
                          <a:rPr lang="en-US" altLang="zh-CN" sz="2400" i="1">
                            <a:latin typeface="Cambria Math" panose="02040503050406030204" charset="0"/>
                            <a:ea typeface="宋体" panose="02010600030101010101" pitchFamily="2" charset="-122"/>
                            <a:cs typeface="Cambria Math" panose="02040503050406030204" charset="0"/>
                          </a:rPr>
                          <m:t>𝑉𝑎𝑟</m:t>
                        </m:r>
                        <m:r>
                          <a:rPr lang="en-US" altLang="zh-CN" sz="2400" i="1">
                            <a:latin typeface="Cambria Math" panose="02040503050406030204" charset="0"/>
                            <a:ea typeface="宋体" panose="02010600030101010101" pitchFamily="2" charset="-122"/>
                            <a:cs typeface="Cambria Math" panose="02040503050406030204" charset="0"/>
                          </a:rPr>
                          <m:t>[</m:t>
                        </m:r>
                        <m:sSub>
                          <m:sSubPr>
                            <m:ctrlPr>
                              <a:rPr lang="en-US" altLang="zh-CN" sz="2400" i="1">
                                <a:latin typeface="Cambria Math" panose="02040503050406030204" charset="0"/>
                                <a:ea typeface="宋体" panose="02010600030101010101" pitchFamily="2" charset="-122"/>
                                <a:cs typeface="Cambria Math" panose="02040503050406030204" charset="0"/>
                              </a:rPr>
                            </m:ctrlPr>
                          </m:sSubPr>
                          <m:e>
                            <m:r>
                              <a:rPr lang="en-US" altLang="zh-CN" sz="2400" i="1">
                                <a:latin typeface="Cambria Math" panose="02040503050406030204" charset="0"/>
                                <a:ea typeface="宋体" panose="02010600030101010101" pitchFamily="2" charset="-122"/>
                                <a:cs typeface="Cambria Math" panose="02040503050406030204" charset="0"/>
                              </a:rPr>
                              <m:t>𝑋</m:t>
                            </m:r>
                          </m:e>
                          <m:sub>
                            <m:r>
                              <a:rPr lang="en-US" altLang="zh-CN" sz="2400" i="1">
                                <a:latin typeface="Cambria Math" panose="02040503050406030204" charset="0"/>
                                <a:ea typeface="宋体" panose="02010600030101010101" pitchFamily="2" charset="-122"/>
                                <a:cs typeface="Cambria Math" panose="02040503050406030204" charset="0"/>
                              </a:rPr>
                              <m:t>𝑖</m:t>
                            </m:r>
                          </m:sub>
                        </m:sSub>
                        <m:r>
                          <a:rPr lang="en-US" altLang="zh-CN" sz="2400" i="1">
                            <a:latin typeface="Cambria Math" panose="02040503050406030204" charset="0"/>
                            <a:ea typeface="宋体" panose="02010600030101010101" pitchFamily="2" charset="-122"/>
                            <a:cs typeface="Cambria Math" panose="02040503050406030204" charset="0"/>
                          </a:rPr>
                          <m:t>]</m:t>
                        </m:r>
                      </m:e>
                    </m:nary>
                  </m:oMath>
                </a14:m>
                <a:endParaRPr lang="en-US" altLang="zh-CN" sz="2400" i="1">
                  <a:latin typeface="Cambria Math" panose="02040503050406030204" charset="0"/>
                  <a:ea typeface="宋体" panose="02010600030101010101" pitchFamily="2" charset="-122"/>
                  <a:cs typeface="Cambria Math" panose="02040503050406030204" charset="0"/>
                </a:endParaRPr>
              </a:p>
              <a:p>
                <a:pPr lvl="1" indent="0" fontAlgn="auto">
                  <a:lnSpc>
                    <a:spcPct val="120000"/>
                  </a:lnSpc>
                  <a:buSzPct val="75000"/>
                  <a:buFont typeface="Wingdings" panose="05000000000000000000" charset="0"/>
                  <a:buNone/>
                </a:pPr>
                <a:endParaRPr lang="zh-CN" altLang="en-US" sz="2400">
                  <a:latin typeface="Cambria Math" panose="02040503050406030204" charset="0"/>
                  <a:ea typeface="宋体" panose="02010600030101010101" pitchFamily="2" charset="-122"/>
                  <a:cs typeface="Cambria Math" panose="02040503050406030204" charset="0"/>
                </a:endParaRPr>
              </a:p>
            </p:txBody>
          </p:sp>
        </mc:Choice>
        <mc:Fallback>
          <p:sp>
            <p:nvSpPr>
              <p:cNvPr id="9" name="文本框 8"/>
              <p:cNvSpPr txBox="1">
                <a:spLocks noRot="1" noChangeAspect="1" noMove="1" noResize="1" noEditPoints="1" noAdjustHandles="1" noChangeArrowheads="1" noChangeShapeType="1" noTextEdit="1"/>
              </p:cNvSpPr>
              <p:nvPr/>
            </p:nvSpPr>
            <p:spPr>
              <a:xfrm>
                <a:off x="793750" y="1410970"/>
                <a:ext cx="10560050" cy="4702810"/>
              </a:xfrm>
              <a:prstGeom prst="rect">
                <a:avLst/>
              </a:prstGeom>
              <a:blipFill rotWithShape="1">
                <a:blip r:embed="rId2"/>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24688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判断、</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选择</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410970"/>
            <a:ext cx="10560050" cy="4702810"/>
          </a:xfrm>
          <a:prstGeom prst="rect">
            <a:avLst/>
          </a:prstGeom>
          <a:noFill/>
        </p:spPr>
        <p:txBody>
          <a:bodyPr wrap="square" rtlCol="0">
            <a:noAutofit/>
          </a:bodyPr>
          <a:p>
            <a:pPr lvl="1" indent="0" fontAlgn="auto">
              <a:lnSpc>
                <a:spcPct val="120000"/>
              </a:lnSpc>
              <a:buSzPct val="75000"/>
              <a:buFont typeface="Wingdings" panose="05000000000000000000" charset="0"/>
              <a:buNone/>
            </a:pPr>
            <a:endParaRPr lang="zh-CN" altLang="en-US" sz="2400">
              <a:latin typeface="Cambria Math" panose="02040503050406030204" charset="0"/>
              <a:ea typeface="宋体" panose="02010600030101010101" pitchFamily="2" charset="-122"/>
              <a:cs typeface="Cambria Math" panose="02040503050406030204" charset="0"/>
            </a:endParaRPr>
          </a:p>
        </p:txBody>
      </p:sp>
      <p:pic>
        <p:nvPicPr>
          <p:cNvPr id="6" name="内容占位符 5"/>
          <p:cNvPicPr>
            <a:picLocks noGrp="1" noChangeAspect="1"/>
          </p:cNvPicPr>
          <p:nvPr>
            <p:ph idx="1"/>
          </p:nvPr>
        </p:nvPicPr>
        <p:blipFill>
          <a:blip r:embed="rId2"/>
          <a:stretch>
            <a:fillRect/>
          </a:stretch>
        </p:blipFill>
        <p:spPr>
          <a:xfrm>
            <a:off x="1309042" y="1869892"/>
            <a:ext cx="7163482" cy="441229"/>
          </a:xfrm>
        </p:spPr>
      </p:pic>
      <p:sp>
        <p:nvSpPr>
          <p:cNvPr id="7" name="文本框 6"/>
          <p:cNvSpPr txBox="1"/>
          <p:nvPr/>
        </p:nvSpPr>
        <p:spPr>
          <a:xfrm>
            <a:off x="9001892" y="1822923"/>
            <a:ext cx="733529" cy="521970"/>
          </a:xfrm>
          <a:prstGeom prst="rect">
            <a:avLst/>
          </a:prstGeom>
          <a:noFill/>
        </p:spPr>
        <p:txBody>
          <a:bodyPr wrap="square" rtlCol="0">
            <a:spAutoFit/>
          </a:bodyPr>
          <a:lstStyle/>
          <a:p>
            <a:r>
              <a:rPr lang="en-US" altLang="zh-CN" sz="2800" dirty="0">
                <a:latin typeface="宋体" panose="02010600030101010101" pitchFamily="2" charset="-122"/>
                <a:ea typeface="宋体" panose="02010600030101010101" pitchFamily="2" charset="-122"/>
              </a:rPr>
              <a:t>×</a:t>
            </a:r>
            <a:endParaRPr lang="zh-CN" altLang="en-US" sz="2800" dirty="0">
              <a:latin typeface="宋体" panose="02010600030101010101" pitchFamily="2" charset="-122"/>
              <a:ea typeface="宋体" panose="02010600030101010101" pitchFamily="2" charset="-122"/>
            </a:endParaRPr>
          </a:p>
        </p:txBody>
      </p:sp>
      <p:pic>
        <p:nvPicPr>
          <p:cNvPr id="12" name="图片 11"/>
          <p:cNvPicPr>
            <a:picLocks noChangeAspect="1"/>
          </p:cNvPicPr>
          <p:nvPr/>
        </p:nvPicPr>
        <p:blipFill>
          <a:blip r:embed="rId3"/>
          <a:stretch>
            <a:fillRect/>
          </a:stretch>
        </p:blipFill>
        <p:spPr>
          <a:xfrm>
            <a:off x="1198510" y="2862098"/>
            <a:ext cx="5416587" cy="1951063"/>
          </a:xfrm>
          <a:prstGeom prst="rect">
            <a:avLst/>
          </a:prstGeom>
        </p:spPr>
      </p:pic>
      <p:sp>
        <p:nvSpPr>
          <p:cNvPr id="13" name="文本框 12"/>
          <p:cNvSpPr txBox="1"/>
          <p:nvPr/>
        </p:nvSpPr>
        <p:spPr>
          <a:xfrm>
            <a:off x="6377305" y="2861945"/>
            <a:ext cx="5370195" cy="2306955"/>
          </a:xfrm>
          <a:prstGeom prst="rect">
            <a:avLst/>
          </a:prstGeom>
          <a:noFill/>
        </p:spPr>
        <p:txBody>
          <a:bodyPr wrap="square" rtlCol="0">
            <a:spAutoFit/>
          </a:bodyPr>
          <a:lstStyle/>
          <a:p>
            <a:r>
              <a:rPr lang="en-US" altLang="zh-CN" sz="2400" dirty="0">
                <a:latin typeface="宋体" panose="02010600030101010101" pitchFamily="2" charset="-122"/>
                <a:ea typeface="宋体" panose="02010600030101010101" pitchFamily="2" charset="-122"/>
              </a:rPr>
              <a:t>C.</a:t>
            </a:r>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A.</a:t>
            </a:r>
            <a:r>
              <a:rPr lang="en-US" altLang="zh-CN" sz="2400" dirty="0">
                <a:latin typeface="宋体" panose="02010600030101010101" pitchFamily="2" charset="-122"/>
                <a:ea typeface="宋体" panose="02010600030101010101" pitchFamily="2" charset="-122"/>
                <a:sym typeface="+mn-ea"/>
              </a:rPr>
              <a:t>Dijkstra</a:t>
            </a:r>
            <a:r>
              <a:rPr lang="zh-CN" altLang="en-US" sz="2400" dirty="0">
                <a:latin typeface="宋体" panose="02010600030101010101" pitchFamily="2" charset="-122"/>
                <a:ea typeface="宋体" panose="02010600030101010101" pitchFamily="2" charset="-122"/>
                <a:sym typeface="+mn-ea"/>
              </a:rPr>
              <a:t>是寻找最短路径的贪心算法</a:t>
            </a:r>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B.</a:t>
            </a:r>
            <a:r>
              <a:rPr lang="zh-CN" altLang="en-US" sz="2400" dirty="0">
                <a:latin typeface="宋体" panose="02010600030101010101" pitchFamily="2" charset="-122"/>
                <a:ea typeface="宋体" panose="02010600030101010101" pitchFamily="2" charset="-122"/>
              </a:rPr>
              <a:t>是图论</a:t>
            </a:r>
            <a:r>
              <a:rPr lang="zh-CN" altLang="en-US" sz="2400" dirty="0">
                <a:latin typeface="宋体" panose="02010600030101010101" pitchFamily="2" charset="-122"/>
                <a:ea typeface="宋体" panose="02010600030101010101" pitchFamily="2" charset="-122"/>
                <a:sym typeface="+mn-ea"/>
              </a:rPr>
              <a:t>在一个加权连通图中找到其最小生成树</a:t>
            </a:r>
            <a:r>
              <a:rPr lang="zh-CN" altLang="en-US" sz="2400" dirty="0">
                <a:latin typeface="宋体" panose="02010600030101010101" pitchFamily="2" charset="-122"/>
                <a:ea typeface="宋体" panose="02010600030101010101" pitchFamily="2" charset="-122"/>
              </a:rPr>
              <a:t>中的一种贪心算法</a:t>
            </a:r>
            <a:endParaRPr lang="zh-CN" altLang="en-US"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C.</a:t>
            </a:r>
            <a:r>
              <a:rPr lang="zh-CN" altLang="en-US" sz="2400" dirty="0">
                <a:latin typeface="宋体" panose="02010600030101010101" pitchFamily="2" charset="-122"/>
                <a:ea typeface="宋体" panose="02010600030101010101" pitchFamily="2" charset="-122"/>
              </a:rPr>
              <a:t>素数检测，</a:t>
            </a:r>
            <a:r>
              <a:rPr lang="zh-CN" altLang="en-US" sz="2400" dirty="0">
                <a:latin typeface="宋体" panose="02010600030101010101" pitchFamily="2" charset="-122"/>
                <a:ea typeface="宋体" panose="02010600030101010101" pitchFamily="2" charset="-122"/>
              </a:rPr>
              <a:t>是随机算法</a:t>
            </a:r>
            <a:endParaRPr lang="zh-CN" altLang="en-US"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D.</a:t>
            </a:r>
            <a:r>
              <a:rPr lang="zh-CN" altLang="en-US" sz="2400" dirty="0">
                <a:latin typeface="宋体" panose="02010600030101010101" pitchFamily="2" charset="-122"/>
                <a:ea typeface="宋体" panose="02010600030101010101" pitchFamily="2" charset="-122"/>
              </a:rPr>
              <a:t>计算网络流的最大流的贪心算法</a:t>
            </a:r>
            <a:endParaRPr lang="zh-CN" altLang="en-US" sz="2400"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29260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随机算法</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分析</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pic>
        <p:nvPicPr>
          <p:cNvPr id="4" name="图片 3"/>
          <p:cNvPicPr>
            <a:picLocks noChangeAspect="1"/>
          </p:cNvPicPr>
          <p:nvPr/>
        </p:nvPicPr>
        <p:blipFill>
          <a:blip r:embed="rId2"/>
          <a:stretch>
            <a:fillRect/>
          </a:stretch>
        </p:blipFill>
        <p:spPr>
          <a:xfrm>
            <a:off x="794385" y="2057400"/>
            <a:ext cx="10668000" cy="1371600"/>
          </a:xfrm>
          <a:prstGeom prst="rect">
            <a:avLst/>
          </a:prstGeom>
        </p:spPr>
      </p:pic>
      <p:sp>
        <p:nvSpPr>
          <p:cNvPr id="10" name="文本框 9"/>
          <p:cNvSpPr txBox="1"/>
          <p:nvPr/>
        </p:nvSpPr>
        <p:spPr>
          <a:xfrm>
            <a:off x="794385" y="4031615"/>
            <a:ext cx="10560050" cy="460375"/>
          </a:xfrm>
          <a:prstGeom prst="rect">
            <a:avLst/>
          </a:prstGeom>
          <a:noFill/>
        </p:spPr>
        <p:txBody>
          <a:bodyPr wrap="square" rtlCol="0">
            <a:spAutoFit/>
          </a:bodyPr>
          <a:p>
            <a:r>
              <a:rPr lang="zh-CN" altLang="en-US" sz="2400">
                <a:latin typeface="宋体" panose="02010600030101010101" pitchFamily="2" charset="-122"/>
                <a:ea typeface="宋体" panose="02010600030101010101" pitchFamily="2" charset="-122"/>
              </a:rPr>
              <a:t>实际就是随机选择的变体，所以算法的时间复杂度的分析与随机选择是</a:t>
            </a:r>
            <a:r>
              <a:rPr lang="zh-CN" altLang="en-US" sz="2400">
                <a:latin typeface="宋体" panose="02010600030101010101" pitchFamily="2" charset="-122"/>
                <a:ea typeface="宋体" panose="02010600030101010101" pitchFamily="2" charset="-122"/>
              </a:rPr>
              <a:t>一样的</a:t>
            </a:r>
            <a:endParaRPr lang="zh-CN" altLang="en-US" sz="2400">
              <a:latin typeface="宋体" panose="02010600030101010101" pitchFamily="2" charset="-122"/>
              <a:ea typeface="宋体" panose="02010600030101010101" pitchFamily="2" charset="-122"/>
            </a:endParaRPr>
          </a:p>
        </p:txBody>
      </p:sp>
      <p:pic>
        <p:nvPicPr>
          <p:cNvPr id="2" name="图片 1"/>
          <p:cNvPicPr>
            <a:picLocks noChangeAspect="1"/>
          </p:cNvPicPr>
          <p:nvPr/>
        </p:nvPicPr>
        <p:blipFill>
          <a:blip r:embed="rId3"/>
          <a:stretch>
            <a:fillRect/>
          </a:stretch>
        </p:blipFill>
        <p:spPr>
          <a:xfrm>
            <a:off x="2942590" y="4892040"/>
            <a:ext cx="6086475" cy="800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pic>
        <p:nvPicPr>
          <p:cNvPr id="2" name="图片 1"/>
          <p:cNvPicPr>
            <a:picLocks noChangeAspect="1"/>
          </p:cNvPicPr>
          <p:nvPr/>
        </p:nvPicPr>
        <p:blipFill>
          <a:blip r:embed="rId1"/>
          <a:stretch>
            <a:fillRect/>
          </a:stretch>
        </p:blipFill>
        <p:spPr>
          <a:xfrm>
            <a:off x="107315" y="184150"/>
            <a:ext cx="12034520" cy="61817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29260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随机算法</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分析</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pic>
        <p:nvPicPr>
          <p:cNvPr id="2" name="图片 1"/>
          <p:cNvPicPr>
            <a:picLocks noChangeAspect="1"/>
          </p:cNvPicPr>
          <p:nvPr/>
        </p:nvPicPr>
        <p:blipFill>
          <a:blip r:embed="rId2"/>
          <a:stretch>
            <a:fillRect/>
          </a:stretch>
        </p:blipFill>
        <p:spPr>
          <a:xfrm>
            <a:off x="347142" y="1729598"/>
            <a:ext cx="11399925" cy="15836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29260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随机算法</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分析</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mc:AlternateContent xmlns:mc="http://schemas.openxmlformats.org/markup-compatibility/2006">
        <mc:Choice xmlns:a14="http://schemas.microsoft.com/office/drawing/2010/main" Requires="a14">
          <p:sp>
            <p:nvSpPr>
              <p:cNvPr id="4" name="文本框 3"/>
              <p:cNvSpPr txBox="1"/>
              <p:nvPr/>
            </p:nvSpPr>
            <p:spPr>
              <a:xfrm>
                <a:off x="793750" y="1325880"/>
                <a:ext cx="10551160" cy="4785995"/>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宋体" panose="02010600030101010101" pitchFamily="2" charset="-122"/>
                    <a:ea typeface="宋体" panose="02010600030101010101" pitchFamily="2" charset="-122"/>
                    <a:cs typeface="宋体" panose="02010600030101010101" pitchFamily="2" charset="-122"/>
                  </a:rPr>
                  <a:t>假设存在期望时间为</a:t>
                </a:r>
                <a:r>
                  <a:rPr lang="en-US" altLang="zh-CN" sz="2400">
                    <a:latin typeface="宋体" panose="02010600030101010101" pitchFamily="2" charset="-122"/>
                    <a:ea typeface="宋体" panose="02010600030101010101" pitchFamily="2" charset="-122"/>
                    <a:cs typeface="宋体" panose="02010600030101010101" pitchFamily="2" charset="-122"/>
                  </a:rPr>
                  <a:t> </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𝑐</m:t>
                    </m:r>
                    <m:sSup>
                      <m:sSupPr>
                        <m:ctrlPr>
                          <a:rPr lang="en-US" altLang="zh-CN" sz="2400" i="1">
                            <a:latin typeface="Cambria Math" panose="02040503050406030204" charset="0"/>
                            <a:ea typeface="宋体" panose="02010600030101010101" pitchFamily="2" charset="-122"/>
                            <a:cs typeface="Cambria Math" panose="02040503050406030204" charset="0"/>
                          </a:rPr>
                        </m:ctrlPr>
                      </m:sSupPr>
                      <m:e>
                        <m:r>
                          <a:rPr lang="en-US" altLang="zh-CN" sz="2400" i="1">
                            <a:latin typeface="Cambria Math" panose="02040503050406030204" charset="0"/>
                            <a:ea typeface="宋体" panose="02010600030101010101" pitchFamily="2" charset="-122"/>
                            <a:cs typeface="Cambria Math" panose="02040503050406030204" charset="0"/>
                          </a:rPr>
                          <m:t>𝑛</m:t>
                        </m:r>
                      </m:e>
                      <m:sup>
                        <m:r>
                          <a:rPr lang="en-US" altLang="zh-CN" sz="2400" i="1">
                            <a:latin typeface="Cambria Math" panose="02040503050406030204" charset="0"/>
                            <a:ea typeface="宋体" panose="02010600030101010101" pitchFamily="2" charset="-122"/>
                            <a:cs typeface="Cambria Math" panose="02040503050406030204" charset="0"/>
                          </a:rPr>
                          <m:t>2</m:t>
                        </m:r>
                      </m:sup>
                    </m:sSup>
                  </m:oMath>
                </a14:m>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altLang="en-US" sz="2400">
                    <a:latin typeface="宋体" panose="02010600030101010101" pitchFamily="2" charset="-122"/>
                    <a:ea typeface="宋体" panose="02010600030101010101" pitchFamily="2" charset="-122"/>
                    <a:cs typeface="宋体" panose="02010600030101010101" pitchFamily="2" charset="-122"/>
                  </a:rPr>
                  <a:t>的</a:t>
                </a:r>
                <a:r>
                  <a:rPr lang="zh-CN" altLang="en-US" sz="2400">
                    <a:latin typeface="Times New Roman" panose="02020603050405020304" charset="0"/>
                    <a:ea typeface="宋体" panose="02010600030101010101" pitchFamily="2" charset="-122"/>
                    <a:cs typeface="Times New Roman" panose="02020603050405020304" charset="0"/>
                  </a:rPr>
                  <a:t>有效</a:t>
                </a:r>
                <a:r>
                  <a:rPr lang="en-US" altLang="zh-CN" sz="2400">
                    <a:latin typeface="Times New Roman" panose="02020603050405020304" charset="0"/>
                    <a:ea typeface="宋体" panose="02010600030101010101" pitchFamily="2" charset="-122"/>
                    <a:cs typeface="Times New Roman" panose="02020603050405020304" charset="0"/>
                  </a:rPr>
                  <a:t>Las Vegas</a:t>
                </a:r>
                <a:r>
                  <a:rPr lang="zh-CN" altLang="en-US" sz="2400">
                    <a:latin typeface="Times New Roman" panose="02020603050405020304" charset="0"/>
                    <a:ea typeface="宋体" panose="02010600030101010101" pitchFamily="2" charset="-122"/>
                    <a:cs typeface="Times New Roman" panose="02020603050405020304" charset="0"/>
                  </a:rPr>
                  <a:t>随机算法</a:t>
                </a:r>
                <a:r>
                  <a:rPr lang="en-US" altLang="zh-CN" sz="2400">
                    <a:latin typeface="Times New Roman" panose="02020603050405020304" charset="0"/>
                    <a:ea typeface="宋体" panose="02010600030101010101" pitchFamily="2" charset="-122"/>
                    <a:cs typeface="Times New Roman" panose="02020603050405020304" charset="0"/>
                  </a:rPr>
                  <a:t> A</a:t>
                </a:r>
                <a:r>
                  <a:rPr lang="zh-CN" altLang="en-US" sz="2400">
                    <a:latin typeface="Times New Roman" panose="02020603050405020304" charset="0"/>
                    <a:ea typeface="宋体" panose="02010600030101010101" pitchFamily="2" charset="-122"/>
                    <a:cs typeface="Times New Roman" panose="02020603050405020304" charset="0"/>
                  </a:rPr>
                  <a:t>，由</a:t>
                </a:r>
                <a:r>
                  <a:rPr lang="en-US" altLang="zh-CN" sz="2400">
                    <a:latin typeface="Times New Roman" panose="02020603050405020304" charset="0"/>
                    <a:ea typeface="宋体" panose="02010600030101010101" pitchFamily="2" charset="-122"/>
                    <a:cs typeface="Times New Roman" panose="02020603050405020304" charset="0"/>
                  </a:rPr>
                  <a:t> A </a:t>
                </a:r>
                <a:r>
                  <a:rPr lang="zh-CN" altLang="en-US" sz="2400">
                    <a:latin typeface="Times New Roman" panose="02020603050405020304" charset="0"/>
                    <a:ea typeface="宋体" panose="02010600030101010101" pitchFamily="2" charset="-122"/>
                    <a:cs typeface="Times New Roman" panose="02020603050405020304" charset="0"/>
                  </a:rPr>
                  <a:t>出发构造有效</a:t>
                </a:r>
                <a:r>
                  <a:rPr lang="en-US" altLang="zh-CN" sz="2400">
                    <a:latin typeface="Times New Roman" panose="02020603050405020304" charset="0"/>
                    <a:ea typeface="宋体" panose="02010600030101010101" pitchFamily="2" charset="-122"/>
                    <a:cs typeface="Times New Roman" panose="02020603050405020304" charset="0"/>
                  </a:rPr>
                  <a:t>Monte Carlo</a:t>
                </a:r>
                <a:r>
                  <a:rPr lang="zh-CN" altLang="en-US" sz="2400">
                    <a:latin typeface="Times New Roman" panose="02020603050405020304" charset="0"/>
                    <a:ea typeface="宋体" panose="02010600030101010101" pitchFamily="2" charset="-122"/>
                    <a:cs typeface="Times New Roman" panose="02020603050405020304" charset="0"/>
                  </a:rPr>
                  <a:t>随机算法</a:t>
                </a:r>
                <a:r>
                  <a:rPr lang="en-US" altLang="zh-CN" sz="2400">
                    <a:latin typeface="Times New Roman" panose="02020603050405020304" charset="0"/>
                    <a:ea typeface="宋体" panose="02010600030101010101" pitchFamily="2" charset="-122"/>
                    <a:cs typeface="Times New Roman" panose="02020603050405020304" charset="0"/>
                  </a:rPr>
                  <a:t> B</a:t>
                </a:r>
                <a:endParaRPr lang="en-US" altLang="zh-CN" sz="2400">
                  <a:latin typeface="Times New Roman" panose="02020603050405020304" charset="0"/>
                  <a:ea typeface="宋体" panose="02010600030101010101" pitchFamily="2" charset="-122"/>
                  <a:cs typeface="Times New Roman" panose="02020603050405020304" charset="0"/>
                </a:endParaRPr>
              </a:p>
              <a:p>
                <a:pPr lvl="1" indent="0" fontAlgn="auto">
                  <a:lnSpc>
                    <a:spcPct val="120000"/>
                  </a:lnSpc>
                  <a:buSzPct val="75000"/>
                  <a:buNone/>
                </a:pPr>
                <a:r>
                  <a:rPr lang="en-US" altLang="zh-CN" sz="2400">
                    <a:latin typeface="Times New Roman" panose="02020603050405020304" charset="0"/>
                    <a:ea typeface="宋体" panose="02010600030101010101" pitchFamily="2" charset="-122"/>
                    <a:cs typeface="Times New Roman" panose="02020603050405020304" charset="0"/>
                  </a:rPr>
                  <a:t>1. </a:t>
                </a:r>
                <a:r>
                  <a:rPr lang="zh-CN" altLang="en-US" sz="2400">
                    <a:latin typeface="Times New Roman" panose="02020603050405020304" charset="0"/>
                    <a:ea typeface="宋体" panose="02010600030101010101" pitchFamily="2" charset="-122"/>
                    <a:cs typeface="Times New Roman" panose="02020603050405020304" charset="0"/>
                  </a:rPr>
                  <a:t>对任意输入，运行算法</a:t>
                </a:r>
                <a:r>
                  <a:rPr lang="en-US" altLang="zh-CN" sz="2400">
                    <a:latin typeface="Times New Roman" panose="02020603050405020304" charset="0"/>
                    <a:ea typeface="宋体" panose="02010600030101010101" pitchFamily="2" charset="-122"/>
                    <a:cs typeface="Times New Roman" panose="02020603050405020304" charset="0"/>
                  </a:rPr>
                  <a:t>A</a:t>
                </a:r>
                <a:endParaRPr lang="en-US" altLang="zh-CN" sz="2400">
                  <a:latin typeface="Times New Roman" panose="02020603050405020304" charset="0"/>
                  <a:ea typeface="宋体" panose="02010600030101010101" pitchFamily="2" charset="-122"/>
                  <a:cs typeface="Times New Roman" panose="02020603050405020304" charset="0"/>
                </a:endParaRPr>
              </a:p>
              <a:p>
                <a:pPr lvl="1" indent="0" fontAlgn="auto">
                  <a:lnSpc>
                    <a:spcPct val="120000"/>
                  </a:lnSpc>
                  <a:buSzPct val="75000"/>
                  <a:buNone/>
                </a:pPr>
                <a:r>
                  <a:rPr lang="en-US" altLang="zh-CN" sz="2400">
                    <a:latin typeface="Times New Roman" panose="02020603050405020304" charset="0"/>
                    <a:ea typeface="宋体" panose="02010600030101010101" pitchFamily="2" charset="-122"/>
                    <a:cs typeface="Times New Roman" panose="02020603050405020304" charset="0"/>
                  </a:rPr>
                  <a:t>2. </a:t>
                </a:r>
                <a:r>
                  <a:rPr lang="zh-CN" altLang="en-US" sz="2400">
                    <a:latin typeface="Times New Roman" panose="02020603050405020304" charset="0"/>
                    <a:ea typeface="宋体" panose="02010600030101010101" pitchFamily="2" charset="-122"/>
                    <a:cs typeface="Times New Roman" panose="02020603050405020304" charset="0"/>
                  </a:rPr>
                  <a:t>如果在</a:t>
                </a:r>
                <a:r>
                  <a:rPr lang="en-US" altLang="zh-CN" sz="2400">
                    <a:latin typeface="Times New Roman" panose="02020603050405020304" charset="0"/>
                    <a:ea typeface="宋体" panose="02010600030101010101" pitchFamily="2" charset="-122"/>
                    <a:cs typeface="Times New Roman" panose="02020603050405020304" charset="0"/>
                  </a:rPr>
                  <a:t> </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4</m:t>
                    </m:r>
                    <m:r>
                      <a:rPr lang="en-US" altLang="zh-CN" sz="2400" i="1">
                        <a:latin typeface="Cambria Math" panose="02040503050406030204" charset="0"/>
                        <a:ea typeface="宋体" panose="02010600030101010101" pitchFamily="2" charset="-122"/>
                        <a:cs typeface="Cambria Math" panose="02040503050406030204" charset="0"/>
                      </a:rPr>
                      <m:t>𝑐</m:t>
                    </m:r>
                    <m:sSup>
                      <m:sSupPr>
                        <m:ctrlPr>
                          <a:rPr lang="en-US" altLang="zh-CN" sz="2400" i="1">
                            <a:latin typeface="Cambria Math" panose="02040503050406030204" charset="0"/>
                            <a:ea typeface="宋体" panose="02010600030101010101" pitchFamily="2" charset="-122"/>
                            <a:cs typeface="Cambria Math" panose="02040503050406030204" charset="0"/>
                          </a:rPr>
                        </m:ctrlPr>
                      </m:sSupPr>
                      <m:e>
                        <m:r>
                          <a:rPr lang="en-US" altLang="zh-CN" sz="2400" i="1">
                            <a:latin typeface="Cambria Math" panose="02040503050406030204" charset="0"/>
                            <a:ea typeface="宋体" panose="02010600030101010101" pitchFamily="2" charset="-122"/>
                            <a:cs typeface="Cambria Math" panose="02040503050406030204" charset="0"/>
                          </a:rPr>
                          <m:t>𝑛</m:t>
                        </m:r>
                      </m:e>
                      <m:sup>
                        <m:r>
                          <a:rPr lang="en-US" altLang="zh-CN" sz="2400" i="1">
                            <a:latin typeface="Cambria Math" panose="02040503050406030204" charset="0"/>
                            <a:ea typeface="宋体" panose="02010600030101010101" pitchFamily="2" charset="-122"/>
                            <a:cs typeface="Cambria Math" panose="02040503050406030204" charset="0"/>
                          </a:rPr>
                          <m:t>2</m:t>
                        </m:r>
                      </m:sup>
                    </m:sSup>
                  </m:oMath>
                </a14:m>
                <a:r>
                  <a:rPr lang="en-US" altLang="zh-CN" sz="2400">
                    <a:latin typeface="Times New Roman" panose="02020603050405020304" charset="0"/>
                    <a:ea typeface="宋体" panose="02010600030101010101" pitchFamily="2" charset="-122"/>
                    <a:cs typeface="Times New Roman" panose="02020603050405020304" charset="0"/>
                  </a:rPr>
                  <a:t> </a:t>
                </a:r>
                <a:r>
                  <a:rPr lang="zh-CN" altLang="en-US" sz="2400">
                    <a:latin typeface="Times New Roman" panose="02020603050405020304" charset="0"/>
                    <a:ea typeface="宋体" panose="02010600030101010101" pitchFamily="2" charset="-122"/>
                    <a:cs typeface="Times New Roman" panose="02020603050405020304" charset="0"/>
                  </a:rPr>
                  <a:t>的时间内终止，则输出</a:t>
                </a:r>
                <a:r>
                  <a:rPr lang="en-US" altLang="zh-CN" sz="2400">
                    <a:latin typeface="Times New Roman" panose="02020603050405020304" charset="0"/>
                    <a:ea typeface="宋体" panose="02010600030101010101" pitchFamily="2" charset="-122"/>
                    <a:cs typeface="Times New Roman" panose="02020603050405020304" charset="0"/>
                  </a:rPr>
                  <a:t>A</a:t>
                </a:r>
                <a:r>
                  <a:rPr lang="zh-CN" altLang="en-US" sz="2400">
                    <a:latin typeface="Times New Roman" panose="02020603050405020304" charset="0"/>
                    <a:ea typeface="宋体" panose="02010600030101010101" pitchFamily="2" charset="-122"/>
                    <a:cs typeface="Times New Roman" panose="02020603050405020304" charset="0"/>
                  </a:rPr>
                  <a:t>的结果</a:t>
                </a:r>
                <a:endParaRPr lang="zh-CN" altLang="en-US" sz="2400">
                  <a:latin typeface="Times New Roman" panose="02020603050405020304" charset="0"/>
                  <a:ea typeface="宋体" panose="02010600030101010101" pitchFamily="2" charset="-122"/>
                  <a:cs typeface="Times New Roman" panose="02020603050405020304" charset="0"/>
                </a:endParaRPr>
              </a:p>
              <a:p>
                <a:pPr lvl="1" indent="0" fontAlgn="auto">
                  <a:lnSpc>
                    <a:spcPct val="120000"/>
                  </a:lnSpc>
                  <a:buSzPct val="75000"/>
                  <a:buNone/>
                </a:pPr>
                <a:r>
                  <a:rPr lang="en-US" altLang="zh-CN" sz="2400">
                    <a:latin typeface="Times New Roman" panose="02020603050405020304" charset="0"/>
                    <a:ea typeface="宋体" panose="02010600030101010101" pitchFamily="2" charset="-122"/>
                    <a:cs typeface="Times New Roman" panose="02020603050405020304" charset="0"/>
                  </a:rPr>
                  <a:t>3. </a:t>
                </a:r>
                <a:r>
                  <a:rPr lang="zh-CN" altLang="en-US" sz="2400">
                    <a:latin typeface="Times New Roman" panose="02020603050405020304" charset="0"/>
                    <a:ea typeface="宋体" panose="02010600030101010101" pitchFamily="2" charset="-122"/>
                    <a:cs typeface="Times New Roman" panose="02020603050405020304" charset="0"/>
                  </a:rPr>
                  <a:t>如果在</a:t>
                </a:r>
                <a:r>
                  <a:rPr lang="en-US" altLang="zh-CN" sz="2400">
                    <a:latin typeface="Times New Roman" panose="02020603050405020304" charset="0"/>
                    <a:ea typeface="宋体" panose="02010600030101010101" pitchFamily="2" charset="-122"/>
                    <a:cs typeface="Times New Roman" panose="02020603050405020304" charset="0"/>
                    <a:sym typeface="+mn-ea"/>
                  </a:rPr>
                  <a:t> </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4</m:t>
                    </m:r>
                    <m:r>
                      <a:rPr lang="en-US" altLang="zh-CN" sz="2400" i="1">
                        <a:latin typeface="Cambria Math" panose="02040503050406030204" charset="0"/>
                        <a:ea typeface="宋体" panose="02010600030101010101" pitchFamily="2" charset="-122"/>
                        <a:cs typeface="Cambria Math" panose="02040503050406030204" charset="0"/>
                      </a:rPr>
                      <m:t>𝑐</m:t>
                    </m:r>
                    <m:sSup>
                      <m:sSupPr>
                        <m:ctrlPr>
                          <a:rPr lang="en-US" altLang="zh-CN" sz="2400" i="1">
                            <a:latin typeface="Cambria Math" panose="02040503050406030204" charset="0"/>
                            <a:ea typeface="宋体" panose="02010600030101010101" pitchFamily="2" charset="-122"/>
                            <a:cs typeface="Cambria Math" panose="02040503050406030204" charset="0"/>
                          </a:rPr>
                        </m:ctrlPr>
                      </m:sSupPr>
                      <m:e>
                        <m:r>
                          <a:rPr lang="en-US" altLang="zh-CN" sz="2400" i="1">
                            <a:latin typeface="Cambria Math" panose="02040503050406030204" charset="0"/>
                            <a:ea typeface="宋体" panose="02010600030101010101" pitchFamily="2" charset="-122"/>
                            <a:cs typeface="Cambria Math" panose="02040503050406030204" charset="0"/>
                          </a:rPr>
                          <m:t>𝑛</m:t>
                        </m:r>
                      </m:e>
                      <m:sup>
                        <m:r>
                          <a:rPr lang="en-US" altLang="zh-CN" sz="2400" i="1">
                            <a:latin typeface="Cambria Math" panose="02040503050406030204" charset="0"/>
                            <a:ea typeface="宋体" panose="02010600030101010101" pitchFamily="2" charset="-122"/>
                            <a:cs typeface="Cambria Math" panose="02040503050406030204" charset="0"/>
                          </a:rPr>
                          <m:t>2</m:t>
                        </m:r>
                      </m:sup>
                    </m:sSup>
                  </m:oMath>
                </a14:m>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rPr>
                  <a:t>的时间还未终止，则立即终止，输出随机结果</a:t>
                </a:r>
                <a:endParaRPr lang="zh-CN" altLang="en-US" sz="2400">
                  <a:latin typeface="Times New Roman" panose="02020603050405020304" charset="0"/>
                  <a:ea typeface="宋体" panose="02010600030101010101" pitchFamily="2" charset="-122"/>
                  <a:cs typeface="Times New Roman" panose="02020603050405020304" charset="0"/>
                </a:endParaRPr>
              </a:p>
              <a:p>
                <a:pPr lvl="1" indent="0" fontAlgn="auto">
                  <a:lnSpc>
                    <a:spcPct val="120000"/>
                  </a:lnSpc>
                  <a:buSzPct val="75000"/>
                  <a:buNone/>
                </a:pPr>
                <a:r>
                  <a:rPr lang="en-US" altLang="zh-CN" sz="2400">
                    <a:latin typeface="Times New Roman" panose="02020603050405020304" charset="0"/>
                    <a:ea typeface="宋体" panose="02010600030101010101" pitchFamily="2" charset="-122"/>
                    <a:cs typeface="Times New Roman" panose="02020603050405020304" charset="0"/>
                  </a:rPr>
                  <a:t>4. </a:t>
                </a:r>
                <a:r>
                  <a:rPr lang="zh-CN" altLang="en-US" sz="2400">
                    <a:latin typeface="Times New Roman" panose="02020603050405020304" charset="0"/>
                    <a:ea typeface="宋体" panose="02010600030101010101" pitchFamily="2" charset="-122"/>
                    <a:cs typeface="Times New Roman" panose="02020603050405020304" charset="0"/>
                  </a:rPr>
                  <a:t>如果能在</a:t>
                </a:r>
                <a:r>
                  <a:rPr lang="en-US" altLang="zh-CN" sz="2400">
                    <a:latin typeface="Times New Roman" panose="02020603050405020304" charset="0"/>
                    <a:ea typeface="宋体" panose="02010600030101010101" pitchFamily="2" charset="-122"/>
                    <a:cs typeface="Times New Roman" panose="02020603050405020304" charset="0"/>
                    <a:sym typeface="+mn-ea"/>
                  </a:rPr>
                  <a:t> </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4</m:t>
                    </m:r>
                    <m:r>
                      <a:rPr lang="en-US" altLang="zh-CN" sz="2400" i="1">
                        <a:latin typeface="Cambria Math" panose="02040503050406030204" charset="0"/>
                        <a:ea typeface="宋体" panose="02010600030101010101" pitchFamily="2" charset="-122"/>
                        <a:cs typeface="Cambria Math" panose="02040503050406030204" charset="0"/>
                      </a:rPr>
                      <m:t>𝑐</m:t>
                    </m:r>
                    <m:sSup>
                      <m:sSupPr>
                        <m:ctrlPr>
                          <a:rPr lang="en-US" altLang="zh-CN" sz="2400" i="1">
                            <a:latin typeface="Cambria Math" panose="02040503050406030204" charset="0"/>
                            <a:ea typeface="宋体" panose="02010600030101010101" pitchFamily="2" charset="-122"/>
                            <a:cs typeface="Cambria Math" panose="02040503050406030204" charset="0"/>
                          </a:rPr>
                        </m:ctrlPr>
                      </m:sSupPr>
                      <m:e>
                        <m:r>
                          <a:rPr lang="en-US" altLang="zh-CN" sz="2400" i="1">
                            <a:latin typeface="Cambria Math" panose="02040503050406030204" charset="0"/>
                            <a:ea typeface="宋体" panose="02010600030101010101" pitchFamily="2" charset="-122"/>
                            <a:cs typeface="Cambria Math" panose="02040503050406030204" charset="0"/>
                          </a:rPr>
                          <m:t>𝑛</m:t>
                        </m:r>
                      </m:e>
                      <m:sup>
                        <m:r>
                          <a:rPr lang="en-US" altLang="zh-CN" sz="2400" i="1">
                            <a:latin typeface="Cambria Math" panose="02040503050406030204" charset="0"/>
                            <a:ea typeface="宋体" panose="02010600030101010101" pitchFamily="2" charset="-122"/>
                            <a:cs typeface="Cambria Math" panose="02040503050406030204" charset="0"/>
                          </a:rPr>
                          <m:t>2</m:t>
                        </m:r>
                      </m:sup>
                    </m:sSup>
                  </m:oMath>
                </a14:m>
                <a:r>
                  <a:rPr lang="en-US" altLang="zh-CN" sz="2400">
                    <a:latin typeface="Times New Roman" panose="02020603050405020304" charset="0"/>
                    <a:ea typeface="宋体" panose="02010600030101010101" pitchFamily="2" charset="-122"/>
                    <a:cs typeface="Times New Roman" panose="02020603050405020304" charset="0"/>
                    <a:sym typeface="+mn-ea"/>
                  </a:rPr>
                  <a:t> </a:t>
                </a:r>
                <a:r>
                  <a:rPr lang="zh-CN" altLang="en-US" sz="2400">
                    <a:latin typeface="Times New Roman" panose="02020603050405020304" charset="0"/>
                    <a:ea typeface="宋体" panose="02010600030101010101" pitchFamily="2" charset="-122"/>
                    <a:cs typeface="Times New Roman" panose="02020603050405020304" charset="0"/>
                  </a:rPr>
                  <a:t>内在</a:t>
                </a:r>
                <a:r>
                  <a:rPr lang="en-US" altLang="zh-CN" sz="2400">
                    <a:latin typeface="Times New Roman" panose="02020603050405020304" charset="0"/>
                    <a:ea typeface="宋体" panose="02010600030101010101" pitchFamily="2" charset="-122"/>
                    <a:cs typeface="Times New Roman" panose="02020603050405020304" charset="0"/>
                  </a:rPr>
                  <a:t>A</a:t>
                </a:r>
                <a:r>
                  <a:rPr lang="zh-CN" altLang="en-US" sz="2400">
                    <a:latin typeface="Times New Roman" panose="02020603050405020304" charset="0"/>
                    <a:ea typeface="宋体" panose="02010600030101010101" pitchFamily="2" charset="-122"/>
                    <a:cs typeface="Times New Roman" panose="02020603050405020304" charset="0"/>
                  </a:rPr>
                  <a:t>上终止的输入结果肯定正确，故由</a:t>
                </a:r>
                <a:r>
                  <a:rPr lang="en-US" altLang="zh-CN" sz="2400">
                    <a:latin typeface="Times New Roman" panose="02020603050405020304" charset="0"/>
                    <a:ea typeface="宋体" panose="02010600030101010101" pitchFamily="2" charset="-122"/>
                    <a:cs typeface="Times New Roman" panose="02020603050405020304" charset="0"/>
                  </a:rPr>
                  <a:t>Markov</a:t>
                </a:r>
                <a:r>
                  <a:rPr lang="zh-CN" altLang="en-US" sz="2400">
                    <a:latin typeface="Times New Roman" panose="02020603050405020304" charset="0"/>
                    <a:ea typeface="宋体" panose="02010600030101010101" pitchFamily="2" charset="-122"/>
                    <a:cs typeface="Times New Roman" panose="02020603050405020304" charset="0"/>
                  </a:rPr>
                  <a:t>不等</a:t>
                </a:r>
                <a:r>
                  <a:rPr lang="zh-CN" altLang="en-US" sz="2400">
                    <a:latin typeface="Times New Roman" panose="02020603050405020304" charset="0"/>
                    <a:ea typeface="宋体" panose="02010600030101010101" pitchFamily="2" charset="-122"/>
                    <a:cs typeface="Times New Roman" panose="02020603050405020304" charset="0"/>
                  </a:rPr>
                  <a:t>式</a:t>
                </a:r>
                <a:endParaRPr lang="zh-CN" altLang="en-US" sz="2400">
                  <a:latin typeface="Times New Roman" panose="02020603050405020304" charset="0"/>
                  <a:ea typeface="宋体" panose="02010600030101010101" pitchFamily="2" charset="-122"/>
                  <a:cs typeface="Times New Roman" panose="02020603050405020304" charset="0"/>
                </a:endParaRPr>
              </a:p>
              <a:p>
                <a:pPr lvl="1" indent="0" fontAlgn="auto">
                  <a:lnSpc>
                    <a:spcPct val="120000"/>
                  </a:lnSpc>
                  <a:buSzPct val="75000"/>
                  <a:buNone/>
                </a:pPr>
                <a14:m>
                  <m:oMathPara xmlns:m="http://schemas.openxmlformats.org/officeDocument/2006/math">
                    <m:oMathParaPr>
                      <m:jc m:val="centerGroup"/>
                    </m:oMathParaPr>
                    <m:oMath xmlns:m="http://schemas.openxmlformats.org/officeDocument/2006/math">
                      <m:r>
                        <a:rPr lang="en-US" altLang="zh-CN" sz="2400">
                          <a:latin typeface="Times New Roman" panose="02020603050405020304" charset="0"/>
                          <a:ea typeface="宋体" panose="02010600030101010101" pitchFamily="2" charset="-122"/>
                          <a:cs typeface="Times New Roman" panose="02020603050405020304" charset="0"/>
                          <a:sym typeface="+mn-ea"/>
                        </a:rPr>
                        <m:t>𝑃</m:t>
                      </m:r>
                      <m:r>
                        <a:rPr lang="en-US" altLang="zh-CN" sz="2400">
                          <a:latin typeface="Times New Roman" panose="02020603050405020304" charset="0"/>
                          <a:ea typeface="宋体" panose="02010600030101010101" pitchFamily="2" charset="-122"/>
                          <a:cs typeface="Times New Roman" panose="02020603050405020304" charset="0"/>
                          <a:sym typeface="+mn-ea"/>
                        </a:rPr>
                        <m:t>[</m:t>
                      </m:r>
                      <m:r>
                        <a:rPr lang="zh-CN" altLang="en-US" sz="2400">
                          <a:latin typeface="Times New Roman" panose="02020603050405020304" charset="0"/>
                          <a:ea typeface="宋体" panose="02010600030101010101" pitchFamily="2" charset="-122"/>
                          <a:cs typeface="Times New Roman" panose="02020603050405020304" charset="0"/>
                          <a:sym typeface="+mn-ea"/>
                        </a:rPr>
                        <m:t>结果错误</m:t>
                      </m:r>
                      <m:r>
                        <a:rPr lang="en-US" altLang="zh-CN" sz="2400">
                          <a:latin typeface="Times New Roman" panose="02020603050405020304" charset="0"/>
                          <a:ea typeface="宋体" panose="02010600030101010101" pitchFamily="2" charset="-122"/>
                          <a:cs typeface="Times New Roman" panose="02020603050405020304" charset="0"/>
                          <a:sym typeface="+mn-ea"/>
                        </a:rPr>
                        <m:t>]</m:t>
                      </m:r>
                      <m:r>
                        <a:rPr lang="en-US" altLang="zh-CN" sz="2400">
                          <a:latin typeface="Cambria Math" panose="02040503050406030204" charset="0"/>
                          <a:ea typeface="宋体" panose="02010600030101010101" pitchFamily="2" charset="-122"/>
                          <a:cs typeface="Cambria Math" panose="02040503050406030204" charset="0"/>
                          <a:sym typeface="+mn-ea"/>
                        </a:rPr>
                        <m:t>≤</m:t>
                      </m:r>
                      <m:r>
                        <a:rPr lang="en-US" altLang="zh-CN" sz="2400">
                          <a:latin typeface="Times New Roman" panose="02020603050405020304" charset="0"/>
                          <a:ea typeface="宋体" panose="02010600030101010101" pitchFamily="2" charset="-122"/>
                          <a:cs typeface="Times New Roman" panose="02020603050405020304" charset="0"/>
                          <a:sym typeface="+mn-ea"/>
                        </a:rPr>
                        <m:t>𝑃</m:t>
                      </m:r>
                      <m:r>
                        <a:rPr lang="en-US" altLang="zh-CN" sz="2400">
                          <a:latin typeface="Times New Roman" panose="02020603050405020304" charset="0"/>
                          <a:ea typeface="宋体" panose="02010600030101010101" pitchFamily="2" charset="-122"/>
                          <a:cs typeface="Times New Roman" panose="02020603050405020304" charset="0"/>
                          <a:sym typeface="+mn-ea"/>
                        </a:rPr>
                        <m:t>[</m:t>
                      </m:r>
                      <m:r>
                        <a:rPr lang="zh-CN" altLang="en-US" sz="2400">
                          <a:latin typeface="Times New Roman" panose="02020603050405020304" charset="0"/>
                          <a:ea typeface="宋体" panose="02010600030101010101" pitchFamily="2" charset="-122"/>
                          <a:cs typeface="Times New Roman" panose="02020603050405020304" charset="0"/>
                          <a:sym typeface="+mn-ea"/>
                        </a:rPr>
                        <m:t>运行时间</m:t>
                      </m:r>
                      <m:r>
                        <a:rPr lang="en-US" altLang="zh-CN" sz="2400">
                          <a:latin typeface="Cambria Math" panose="02040503050406030204" charset="0"/>
                          <a:ea typeface="宋体" panose="02010600030101010101" pitchFamily="2" charset="-122"/>
                          <a:cs typeface="Cambria Math" panose="02040503050406030204" charset="0"/>
                          <a:sym typeface="+mn-ea"/>
                        </a:rPr>
                        <m:t>≥</m:t>
                      </m:r>
                      <m:r>
                        <a:rPr lang="en-US" altLang="zh-CN" sz="2400">
                          <a:latin typeface="Times New Roman" panose="02020603050405020304" charset="0"/>
                          <a:ea typeface="宋体" panose="02010600030101010101" pitchFamily="2" charset="-122"/>
                          <a:cs typeface="Times New Roman" panose="02020603050405020304" charset="0"/>
                          <a:sym typeface="+mn-ea"/>
                        </a:rPr>
                        <m:t>4</m:t>
                      </m:r>
                      <m:r>
                        <a:rPr lang="en-US" altLang="zh-CN" sz="2400">
                          <a:latin typeface="Times New Roman" panose="02020603050405020304" charset="0"/>
                          <a:ea typeface="宋体" panose="02010600030101010101" pitchFamily="2" charset="-122"/>
                          <a:cs typeface="Times New Roman" panose="02020603050405020304" charset="0"/>
                          <a:sym typeface="+mn-ea"/>
                        </a:rPr>
                        <m:t>𝑐</m:t>
                      </m:r>
                      <m:sSup>
                        <m:sSupPr>
                          <m:ctrlPr>
                            <a:rPr lang="en-US" altLang="zh-CN" sz="2400" i="1">
                              <a:latin typeface="Cambria Math" panose="02040503050406030204" charset="0"/>
                              <a:ea typeface="宋体" panose="02010600030101010101" pitchFamily="2" charset="-122"/>
                              <a:cs typeface="Cambria Math" panose="02040503050406030204" charset="0"/>
                              <a:sym typeface="+mn-ea"/>
                            </a:rPr>
                          </m:ctrlPr>
                        </m:sSupPr>
                        <m:e>
                          <m:r>
                            <a:rPr lang="en-US" altLang="zh-CN" sz="2400" i="1">
                              <a:latin typeface="Cambria Math" panose="02040503050406030204" charset="0"/>
                              <a:ea typeface="宋体" panose="02010600030101010101" pitchFamily="2" charset="-122"/>
                              <a:cs typeface="Cambria Math" panose="02040503050406030204" charset="0"/>
                              <a:sym typeface="+mn-ea"/>
                            </a:rPr>
                            <m:t>𝑛</m:t>
                          </m:r>
                        </m:e>
                        <m:sup>
                          <m:r>
                            <a:rPr lang="en-US" altLang="zh-CN" sz="2400" i="1">
                              <a:latin typeface="Cambria Math" panose="02040503050406030204" charset="0"/>
                              <a:ea typeface="宋体" panose="02010600030101010101" pitchFamily="2" charset="-122"/>
                              <a:cs typeface="Cambria Math" panose="02040503050406030204" charset="0"/>
                              <a:sym typeface="+mn-ea"/>
                            </a:rPr>
                            <m:t>2</m:t>
                          </m:r>
                        </m:sup>
                      </m:sSup>
                      <m:r>
                        <a:rPr lang="en-US" altLang="zh-CN" sz="2400">
                          <a:latin typeface="Times New Roman" panose="02020603050405020304" charset="0"/>
                          <a:ea typeface="宋体" panose="02010600030101010101" pitchFamily="2" charset="-122"/>
                          <a:cs typeface="Times New Roman" panose="02020603050405020304" charset="0"/>
                          <a:sym typeface="+mn-ea"/>
                        </a:rPr>
                        <m:t>]</m:t>
                      </m:r>
                      <m:r>
                        <a:rPr lang="en-US" altLang="zh-CN" sz="2400">
                          <a:latin typeface="Cambria Math" panose="02040503050406030204" charset="0"/>
                          <a:ea typeface="宋体" panose="02010600030101010101" pitchFamily="2" charset="-122"/>
                          <a:cs typeface="Cambria Math" panose="02040503050406030204" charset="0"/>
                          <a:sym typeface="+mn-ea"/>
                        </a:rPr>
                        <m:t>≤</m:t>
                      </m:r>
                      <m:r>
                        <a:rPr lang="en-US" altLang="zh-CN" sz="2400">
                          <a:latin typeface="Times New Roman" panose="02020603050405020304" charset="0"/>
                          <a:ea typeface="宋体" panose="02010600030101010101" pitchFamily="2" charset="-122"/>
                          <a:cs typeface="Times New Roman" panose="02020603050405020304" charset="0"/>
                          <a:sym typeface="+mn-ea"/>
                        </a:rPr>
                        <m:t>𝐸</m:t>
                      </m:r>
                      <m:r>
                        <a:rPr lang="en-US" altLang="zh-CN" sz="2400">
                          <a:latin typeface="Times New Roman" panose="02020603050405020304" charset="0"/>
                          <a:ea typeface="宋体" panose="02010600030101010101" pitchFamily="2" charset="-122"/>
                          <a:cs typeface="Times New Roman" panose="02020603050405020304" charset="0"/>
                          <a:sym typeface="+mn-ea"/>
                        </a:rPr>
                        <m:t>[</m:t>
                      </m:r>
                      <m:r>
                        <a:rPr lang="zh-CN" altLang="en-US" sz="2400">
                          <a:latin typeface="Times New Roman" panose="02020603050405020304" charset="0"/>
                          <a:ea typeface="宋体" panose="02010600030101010101" pitchFamily="2" charset="-122"/>
                          <a:cs typeface="Times New Roman" panose="02020603050405020304" charset="0"/>
                          <a:sym typeface="+mn-ea"/>
                        </a:rPr>
                        <m:t>运行时间</m:t>
                      </m:r>
                      <m:r>
                        <a:rPr lang="en-US" altLang="zh-CN" sz="2400">
                          <a:latin typeface="Times New Roman" panose="02020603050405020304" charset="0"/>
                          <a:ea typeface="宋体" panose="02010600030101010101" pitchFamily="2" charset="-122"/>
                          <a:cs typeface="Times New Roman" panose="02020603050405020304" charset="0"/>
                          <a:sym typeface="+mn-ea"/>
                        </a:rPr>
                        <m:t>]</m:t>
                      </m:r>
                      <m:r>
                        <a:rPr lang="en-US" altLang="zh-CN" sz="2400">
                          <a:latin typeface="Times New Roman" panose="02020603050405020304" charset="0"/>
                          <a:ea typeface="宋体" panose="02010600030101010101" pitchFamily="2" charset="-122"/>
                          <a:cs typeface="Times New Roman" panose="02020603050405020304" charset="0"/>
                          <a:sym typeface="+mn-ea"/>
                        </a:rPr>
                        <m:t>/</m:t>
                      </m:r>
                      <m:r>
                        <a:rPr lang="en-US" altLang="zh-CN" sz="2400">
                          <a:latin typeface="Times New Roman" panose="02020603050405020304" charset="0"/>
                          <a:ea typeface="宋体" panose="02010600030101010101" pitchFamily="2" charset="-122"/>
                          <a:cs typeface="Times New Roman" panose="02020603050405020304" charset="0"/>
                          <a:sym typeface="+mn-ea"/>
                        </a:rPr>
                        <m:t>4</m:t>
                      </m:r>
                      <m:r>
                        <a:rPr lang="en-US" altLang="zh-CN" sz="2400">
                          <a:latin typeface="Times New Roman" panose="02020603050405020304" charset="0"/>
                          <a:ea typeface="宋体" panose="02010600030101010101" pitchFamily="2" charset="-122"/>
                          <a:cs typeface="Times New Roman" panose="02020603050405020304" charset="0"/>
                          <a:sym typeface="+mn-ea"/>
                        </a:rPr>
                        <m:t>𝑐</m:t>
                      </m:r>
                      <m:sSup>
                        <m:sSupPr>
                          <m:ctrlPr>
                            <a:rPr lang="en-US" altLang="zh-CN" sz="2400" i="1">
                              <a:latin typeface="Cambria Math" panose="02040503050406030204" charset="0"/>
                              <a:ea typeface="宋体" panose="02010600030101010101" pitchFamily="2" charset="-122"/>
                              <a:cs typeface="Cambria Math" panose="02040503050406030204" charset="0"/>
                              <a:sym typeface="+mn-ea"/>
                            </a:rPr>
                          </m:ctrlPr>
                        </m:sSupPr>
                        <m:e>
                          <m:r>
                            <a:rPr lang="en-US" altLang="zh-CN" sz="2400" i="1">
                              <a:latin typeface="Cambria Math" panose="02040503050406030204" charset="0"/>
                              <a:ea typeface="宋体" panose="02010600030101010101" pitchFamily="2" charset="-122"/>
                              <a:cs typeface="Cambria Math" panose="02040503050406030204" charset="0"/>
                              <a:sym typeface="+mn-ea"/>
                            </a:rPr>
                            <m:t>𝑛</m:t>
                          </m:r>
                        </m:e>
                        <m:sup>
                          <m:r>
                            <a:rPr lang="en-US" altLang="zh-CN" sz="2400" i="1">
                              <a:latin typeface="Cambria Math" panose="02040503050406030204" charset="0"/>
                              <a:ea typeface="宋体" panose="02010600030101010101" pitchFamily="2" charset="-122"/>
                              <a:cs typeface="Cambria Math" panose="02040503050406030204" charset="0"/>
                              <a:sym typeface="+mn-ea"/>
                            </a:rPr>
                            <m:t>2</m:t>
                          </m:r>
                        </m:sup>
                      </m:sSup>
                      <m:r>
                        <a:rPr lang="en-US" altLang="zh-CN" sz="2400">
                          <a:latin typeface="Cambria Math" panose="02040503050406030204" charset="0"/>
                          <a:ea typeface="宋体" panose="02010600030101010101" pitchFamily="2" charset="-122"/>
                          <a:cs typeface="Cambria Math" panose="02040503050406030204" charset="0"/>
                          <a:sym typeface="+mn-ea"/>
                        </a:rPr>
                        <m:t>≤</m:t>
                      </m:r>
                      <m:r>
                        <a:rPr lang="en-US" altLang="zh-CN" sz="2400">
                          <a:latin typeface="Times New Roman" panose="02020603050405020304" charset="0"/>
                          <a:ea typeface="宋体" panose="02010600030101010101" pitchFamily="2" charset="-122"/>
                          <a:cs typeface="Times New Roman" panose="02020603050405020304" charset="0"/>
                          <a:sym typeface="+mn-ea"/>
                        </a:rPr>
                        <m:t> </m:t>
                      </m:r>
                      <m:f>
                        <m:fPr>
                          <m:ctrlPr>
                            <a:rPr lang="en-US" altLang="zh-CN" sz="2400" i="1">
                              <a:latin typeface="Cambria Math" panose="02040503050406030204" charset="0"/>
                              <a:ea typeface="宋体" panose="02010600030101010101" pitchFamily="2" charset="-122"/>
                              <a:cs typeface="Cambria Math" panose="02040503050406030204" charset="0"/>
                              <a:sym typeface="+mn-ea"/>
                            </a:rPr>
                          </m:ctrlPr>
                        </m:fPr>
                        <m:num>
                          <m:r>
                            <a:rPr lang="en-US" altLang="zh-CN" sz="2400" i="1">
                              <a:latin typeface="Cambria Math" panose="02040503050406030204" charset="0"/>
                              <a:ea typeface="宋体" panose="02010600030101010101" pitchFamily="2" charset="-122"/>
                              <a:cs typeface="Cambria Math" panose="02040503050406030204" charset="0"/>
                              <a:sym typeface="+mn-ea"/>
                            </a:rPr>
                            <m:t>1</m:t>
                          </m:r>
                        </m:num>
                        <m:den>
                          <m:r>
                            <a:rPr lang="en-US" altLang="zh-CN" sz="2400" i="1">
                              <a:latin typeface="Cambria Math" panose="02040503050406030204" charset="0"/>
                              <a:ea typeface="宋体" panose="02010600030101010101" pitchFamily="2" charset="-122"/>
                              <a:cs typeface="Cambria Math" panose="02040503050406030204" charset="0"/>
                              <a:sym typeface="+mn-ea"/>
                            </a:rPr>
                            <m:t>4</m:t>
                          </m:r>
                        </m:den>
                      </m:f>
                      <m:r>
                        <a:rPr lang="en-US" altLang="zh-CN" sz="2400" i="1">
                          <a:latin typeface="Cambria Math" panose="02040503050406030204" charset="0"/>
                          <a:ea typeface="宋体" panose="02010600030101010101" pitchFamily="2" charset="-122"/>
                          <a:cs typeface="Cambria Math" panose="02040503050406030204" charset="0"/>
                          <a:sym typeface="+mn-ea"/>
                        </a:rPr>
                        <m:t>&lt;</m:t>
                      </m:r>
                      <m:f>
                        <m:fPr>
                          <m:ctrlPr>
                            <a:rPr lang="en-US" altLang="zh-CN" sz="2400" i="1">
                              <a:latin typeface="Cambria Math" panose="02040503050406030204" charset="0"/>
                              <a:ea typeface="宋体" panose="02010600030101010101" pitchFamily="2" charset="-122"/>
                              <a:cs typeface="Cambria Math" panose="02040503050406030204" charset="0"/>
                              <a:sym typeface="+mn-ea"/>
                            </a:rPr>
                          </m:ctrlPr>
                        </m:fPr>
                        <m:num>
                          <m:r>
                            <a:rPr lang="en-US" altLang="zh-CN" sz="2400" i="1">
                              <a:latin typeface="Cambria Math" panose="02040503050406030204" charset="0"/>
                              <a:ea typeface="宋体" panose="02010600030101010101" pitchFamily="2" charset="-122"/>
                              <a:cs typeface="Cambria Math" panose="02040503050406030204" charset="0"/>
                              <a:sym typeface="+mn-ea"/>
                            </a:rPr>
                            <m:t>1</m:t>
                          </m:r>
                        </m:num>
                        <m:den>
                          <m:r>
                            <a:rPr lang="en-US" altLang="zh-CN" sz="2400" i="1">
                              <a:latin typeface="Cambria Math" panose="02040503050406030204" charset="0"/>
                              <a:ea typeface="宋体" panose="02010600030101010101" pitchFamily="2" charset="-122"/>
                              <a:cs typeface="Cambria Math" panose="02040503050406030204" charset="0"/>
                              <a:sym typeface="+mn-ea"/>
                            </a:rPr>
                            <m:t>3</m:t>
                          </m:r>
                        </m:den>
                      </m:f>
                    </m:oMath>
                  </m:oMathPara>
                </a14:m>
                <a:endParaRPr lang="zh-CN" altLang="en-US" sz="2400">
                  <a:latin typeface="Times New Roman" panose="02020603050405020304" charset="0"/>
                  <a:ea typeface="宋体" panose="02010600030101010101" pitchFamily="2" charset="-122"/>
                  <a:cs typeface="Times New Roman" panose="02020603050405020304" charset="0"/>
                </a:endParaRPr>
              </a:p>
              <a:p>
                <a:pPr lvl="1" indent="0" fontAlgn="auto">
                  <a:lnSpc>
                    <a:spcPct val="120000"/>
                  </a:lnSpc>
                  <a:buSzPct val="75000"/>
                  <a:buNone/>
                </a:pPr>
                <a:r>
                  <a:rPr lang="zh-CN" altLang="en-US" sz="2400">
                    <a:latin typeface="Times New Roman" panose="02020603050405020304" charset="0"/>
                    <a:ea typeface="宋体" panose="02010600030101010101" pitchFamily="2" charset="-122"/>
                    <a:cs typeface="Times New Roman" panose="02020603050405020304" charset="0"/>
                  </a:rPr>
                  <a:t>反证法，推出矛盾</a:t>
                </a:r>
                <a:endParaRPr lang="zh-CN" altLang="en-US" sz="2400">
                  <a:latin typeface="Times New Roman" panose="02020603050405020304" charset="0"/>
                  <a:ea typeface="宋体" panose="02010600030101010101" pitchFamily="2" charset="-122"/>
                  <a:cs typeface="Times New Roman" panose="02020603050405020304" charset="0"/>
                </a:endParaRPr>
              </a:p>
              <a:p>
                <a:endParaRPr lang="zh-CN" altLang="en-US" sz="2400">
                  <a:latin typeface="Times New Roman" panose="02020603050405020304" charset="0"/>
                  <a:ea typeface="宋体" panose="02010600030101010101" pitchFamily="2" charset="-122"/>
                  <a:cs typeface="Times New Roman" panose="02020603050405020304" charset="0"/>
                </a:endParaRPr>
              </a:p>
            </p:txBody>
          </p:sp>
        </mc:Choice>
        <mc:Fallback>
          <p:sp>
            <p:nvSpPr>
              <p:cNvPr id="4" name="文本框 3"/>
              <p:cNvSpPr txBox="1">
                <a:spLocks noRot="1" noChangeAspect="1" noMove="1" noResize="1" noEditPoints="1" noAdjustHandles="1" noChangeArrowheads="1" noChangeShapeType="1" noTextEdit="1"/>
              </p:cNvSpPr>
              <p:nvPr/>
            </p:nvSpPr>
            <p:spPr>
              <a:xfrm>
                <a:off x="793750" y="1325880"/>
                <a:ext cx="10551160" cy="4785995"/>
              </a:xfrm>
              <a:prstGeom prst="rect">
                <a:avLst/>
              </a:prstGeom>
              <a:blipFill rotWithShape="1">
                <a:blip r:embed="rId2"/>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29260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随机算法</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分析</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pic>
        <p:nvPicPr>
          <p:cNvPr id="4" name="图片 3"/>
          <p:cNvPicPr>
            <a:picLocks noChangeAspect="1"/>
          </p:cNvPicPr>
          <p:nvPr/>
        </p:nvPicPr>
        <p:blipFill>
          <a:blip r:embed="rId2"/>
          <a:stretch>
            <a:fillRect/>
          </a:stretch>
        </p:blipFill>
        <p:spPr>
          <a:xfrm>
            <a:off x="882650" y="1448435"/>
            <a:ext cx="10179050" cy="3149600"/>
          </a:xfrm>
          <a:prstGeom prst="rect">
            <a:avLst/>
          </a:prstGeom>
        </p:spPr>
      </p:pic>
      <p:sp>
        <p:nvSpPr>
          <p:cNvPr id="2" name="文本框 1"/>
          <p:cNvSpPr txBox="1"/>
          <p:nvPr/>
        </p:nvSpPr>
        <p:spPr>
          <a:xfrm>
            <a:off x="6649720" y="3763645"/>
            <a:ext cx="4545330" cy="829945"/>
          </a:xfrm>
          <a:prstGeom prst="rect">
            <a:avLst/>
          </a:prstGeom>
          <a:noFill/>
        </p:spPr>
        <p:txBody>
          <a:bodyPr wrap="square" rtlCol="0">
            <a:spAutoFit/>
          </a:bodyPr>
          <a:p>
            <a:r>
              <a:rPr lang="zh-CN" altLang="en-US" sz="2400">
                <a:latin typeface="宋体" panose="02010600030101010101" pitchFamily="2" charset="-122"/>
                <a:ea typeface="宋体" panose="02010600030101010101" pitchFamily="2" charset="-122"/>
                <a:cs typeface="宋体" panose="02010600030101010101" pitchFamily="2" charset="-122"/>
              </a:rPr>
              <a:t>选取几个</a:t>
            </a:r>
            <a:r>
              <a:rPr lang="zh-CN" altLang="en-US" sz="2400">
                <a:latin typeface="宋体" panose="02010600030101010101" pitchFamily="2" charset="-122"/>
                <a:ea typeface="宋体" panose="02010600030101010101" pitchFamily="2" charset="-122"/>
                <a:cs typeface="宋体" panose="02010600030101010101" pitchFamily="2" charset="-122"/>
              </a:rPr>
              <a:t>元素可以使错误概率的期望小于</a:t>
            </a:r>
            <a:r>
              <a:rPr lang="en-US" altLang="zh-CN" sz="2400">
                <a:latin typeface="宋体" panose="02010600030101010101" pitchFamily="2" charset="-122"/>
                <a:ea typeface="宋体" panose="02010600030101010101" pitchFamily="2" charset="-122"/>
                <a:cs typeface="宋体" panose="02010600030101010101" pitchFamily="2" charset="-122"/>
              </a:rPr>
              <a:t> 1/n ?</a:t>
            </a: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29260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随机算法</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分析</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pic>
        <p:nvPicPr>
          <p:cNvPr id="2" name="图片 1"/>
          <p:cNvPicPr>
            <a:picLocks noChangeAspect="1"/>
          </p:cNvPicPr>
          <p:nvPr/>
        </p:nvPicPr>
        <p:blipFill>
          <a:blip r:embed="rId2"/>
          <a:stretch>
            <a:fillRect/>
          </a:stretch>
        </p:blipFill>
        <p:spPr>
          <a:xfrm>
            <a:off x="959485" y="1588135"/>
            <a:ext cx="10007600" cy="2825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duotone>
              <a:prstClr val="black"/>
              <a:srgbClr val="7E181B">
                <a:tint val="45000"/>
                <a:satMod val="400000"/>
              </a:srgbClr>
            </a:duotone>
            <a:extLst>
              <a:ext uri="{BEBA8EAE-BF5A-486C-A8C5-ECC9F3942E4B}">
                <a14:imgProps xmlns:a14="http://schemas.microsoft.com/office/drawing/2010/main">
                  <a14:imgLayer r:embed="rId2">
                    <a14:imgEffect>
                      <a14:artisticPhotocopy trans="30000" detail="2"/>
                    </a14:imgEffect>
                  </a14:imgLayer>
                </a14:imgProps>
              </a:ext>
              <a:ext uri="{28A0092B-C50C-407E-A947-70E740481C1C}">
                <a14:useLocalDpi xmlns:a14="http://schemas.microsoft.com/office/drawing/2010/main" val="0"/>
              </a:ext>
            </a:extLst>
          </a:blip>
          <a:stretch>
            <a:fillRect/>
          </a:stretch>
        </p:blipFill>
        <p:spPr>
          <a:xfrm>
            <a:off x="3611229" y="5446165"/>
            <a:ext cx="8514616" cy="1746440"/>
          </a:xfrm>
          <a:prstGeom prst="rect">
            <a:avLst/>
          </a:prstGeom>
        </p:spPr>
      </p:pic>
      <p:sp>
        <p:nvSpPr>
          <p:cNvPr id="5" name="矩形 4"/>
          <p:cNvSpPr/>
          <p:nvPr/>
        </p:nvSpPr>
        <p:spPr>
          <a:xfrm>
            <a:off x="0" y="7508"/>
            <a:ext cx="12192000" cy="40536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757" b="-18243"/>
            </a:stretch>
          </a:blip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字魂105号-简雅黑" panose="00000500000000000000" pitchFamily="2" charset="-122"/>
            </a:endParaRPr>
          </a:p>
        </p:txBody>
      </p:sp>
      <p:sp>
        <p:nvSpPr>
          <p:cNvPr id="10" name="文本框 9"/>
          <p:cNvSpPr txBox="1"/>
          <p:nvPr/>
        </p:nvSpPr>
        <p:spPr>
          <a:xfrm>
            <a:off x="560134" y="4323195"/>
            <a:ext cx="8606804" cy="521970"/>
          </a:xfrm>
          <a:prstGeom prst="rect">
            <a:avLst/>
          </a:prstGeom>
          <a:noFill/>
        </p:spPr>
        <p:txBody>
          <a:bodyPr wrap="square" rtlCol="0">
            <a:spAutoFit/>
          </a:bodyPr>
          <a:lstStyle/>
          <a:p>
            <a:r>
              <a:rPr lang="zh-CN" altLang="en-GB" sz="28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随机算法</a:t>
            </a:r>
            <a:endParaRPr lang="zh-CN" altLang="en-GB" sz="28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grpSp>
        <p:nvGrpSpPr>
          <p:cNvPr id="2" name="组合 1"/>
          <p:cNvGrpSpPr/>
          <p:nvPr/>
        </p:nvGrpSpPr>
        <p:grpSpPr>
          <a:xfrm>
            <a:off x="627965" y="5492558"/>
            <a:ext cx="2352226" cy="416163"/>
            <a:chOff x="5843507" y="4481521"/>
            <a:chExt cx="2352226" cy="416163"/>
          </a:xfrm>
        </p:grpSpPr>
        <p:grpSp>
          <p:nvGrpSpPr>
            <p:cNvPr id="24" name="组合 23"/>
            <p:cNvGrpSpPr/>
            <p:nvPr/>
          </p:nvGrpSpPr>
          <p:grpSpPr>
            <a:xfrm>
              <a:off x="5843507" y="4481521"/>
              <a:ext cx="2352226" cy="400146"/>
              <a:chOff x="7735" y="9845"/>
              <a:chExt cx="3169" cy="552"/>
            </a:xfrm>
          </p:grpSpPr>
          <p:sp>
            <p:nvSpPr>
              <p:cNvPr id="25" name="圆角矩形 24"/>
              <p:cNvSpPr/>
              <p:nvPr/>
            </p:nvSpPr>
            <p:spPr>
              <a:xfrm>
                <a:off x="7771" y="9863"/>
                <a:ext cx="3133" cy="526"/>
              </a:xfrm>
              <a:prstGeom prst="roundRect">
                <a:avLst>
                  <a:gd name="adj" fmla="val 0"/>
                </a:avLst>
              </a:prstGeom>
              <a:noFill/>
              <a:ln w="19050">
                <a:solidFill>
                  <a:srgbClr val="9A0001"/>
                </a:solidFill>
              </a:ln>
              <a:extLst>
                <a:ext uri="{909E8E84-426E-40DD-AFC4-6F175D3DCCD1}">
                  <a14:hiddenFill xmlns:a14="http://schemas.microsoft.com/office/drawing/2010/main">
                    <a:solidFill>
                      <a:srgbClr val="586F5B"/>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方正粗黑宋简体" panose="02000000000000000000" pitchFamily="2" charset="-122"/>
                  <a:ea typeface="方正粗黑宋简体" panose="02000000000000000000" pitchFamily="2" charset="-122"/>
                </a:endParaRPr>
              </a:p>
            </p:txBody>
          </p:sp>
          <p:sp>
            <p:nvSpPr>
              <p:cNvPr id="26" name="圆角矩形 25"/>
              <p:cNvSpPr/>
              <p:nvPr/>
            </p:nvSpPr>
            <p:spPr>
              <a:xfrm>
                <a:off x="7735" y="9854"/>
                <a:ext cx="1687" cy="534"/>
              </a:xfrm>
              <a:prstGeom prst="roundRect">
                <a:avLst>
                  <a:gd name="adj" fmla="val 0"/>
                </a:avLst>
              </a:prstGeom>
              <a:solidFill>
                <a:srgbClr val="9A0001"/>
              </a:solidFill>
              <a:ln>
                <a:solidFill>
                  <a:srgbClr val="9A0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方正粗黑宋简体" panose="02000000000000000000" pitchFamily="2" charset="-122"/>
                  <a:ea typeface="方正粗黑宋简体" panose="02000000000000000000" pitchFamily="2" charset="-122"/>
                </a:endParaRPr>
              </a:p>
            </p:txBody>
          </p:sp>
          <p:sp>
            <p:nvSpPr>
              <p:cNvPr id="27" name="文本框 26"/>
              <p:cNvSpPr txBox="1"/>
              <p:nvPr/>
            </p:nvSpPr>
            <p:spPr>
              <a:xfrm>
                <a:off x="7899" y="9845"/>
                <a:ext cx="1344" cy="552"/>
              </a:xfrm>
              <a:prstGeom prst="rect">
                <a:avLst/>
              </a:prstGeom>
              <a:noFill/>
            </p:spPr>
            <p:txBody>
              <a:bodyPr wrap="square" rtlCol="0" anchor="t">
                <a:spAutoFit/>
              </a:bodyPr>
              <a:lstStyle/>
              <a:p>
                <a:pPr algn="ctr"/>
                <a:r>
                  <a:rPr lang="zh-CN" altLang="en-US" sz="2000" dirty="0">
                    <a:solidFill>
                      <a:schemeClr val="bg1"/>
                    </a:solidFill>
                    <a:latin typeface="方正粗黑宋简体" panose="02000000000000000000" pitchFamily="2" charset="-122"/>
                    <a:ea typeface="方正粗黑宋简体" panose="02000000000000000000" pitchFamily="2" charset="-122"/>
                    <a:cs typeface="思源黑体 CN Medium" panose="020B0600000000000000" charset="-122"/>
                  </a:rPr>
                  <a:t>汇报人</a:t>
                </a:r>
                <a:endParaRPr lang="zh-CN" altLang="en-US" sz="2000" dirty="0">
                  <a:solidFill>
                    <a:srgbClr val="C00000"/>
                  </a:solidFill>
                  <a:latin typeface="方正粗黑宋简体" panose="02000000000000000000" pitchFamily="2" charset="-122"/>
                  <a:ea typeface="方正粗黑宋简体" panose="02000000000000000000" pitchFamily="2" charset="-122"/>
                  <a:cs typeface="思源黑体 CN Medium" panose="020B0600000000000000" charset="-122"/>
                </a:endParaRPr>
              </a:p>
            </p:txBody>
          </p:sp>
        </p:grpSp>
        <p:sp>
          <p:nvSpPr>
            <p:cNvPr id="28" name="文本框 27"/>
            <p:cNvSpPr txBox="1"/>
            <p:nvPr/>
          </p:nvSpPr>
          <p:spPr>
            <a:xfrm>
              <a:off x="7095702" y="4528352"/>
              <a:ext cx="1073311" cy="369332"/>
            </a:xfrm>
            <a:prstGeom prst="rect">
              <a:avLst/>
            </a:prstGeom>
            <a:noFill/>
          </p:spPr>
          <p:txBody>
            <a:bodyPr wrap="square" rtlCol="0" anchor="t">
              <a:spAutoFit/>
            </a:bodyPr>
            <a:lstStyle/>
            <a:p>
              <a:pPr algn="ctr"/>
              <a:endParaRPr lang="zh-CN" altLang="en-US" spc="-150" dirty="0">
                <a:latin typeface="方正粗黑宋简体" panose="02000000000000000000" pitchFamily="2" charset="-122"/>
                <a:ea typeface="方正粗黑宋简体" panose="02000000000000000000" pitchFamily="2" charset="-122"/>
                <a:cs typeface="思源黑体 CN Medium" panose="020B0600000000000000" charset="-122"/>
              </a:endParaRPr>
            </a:p>
          </p:txBody>
        </p:sp>
      </p:grpSp>
      <p:sp>
        <p:nvSpPr>
          <p:cNvPr id="37" name="矩形 36"/>
          <p:cNvSpPr/>
          <p:nvPr/>
        </p:nvSpPr>
        <p:spPr>
          <a:xfrm>
            <a:off x="8474537" y="0"/>
            <a:ext cx="2476006" cy="5446166"/>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38" name="矩形 37"/>
          <p:cNvSpPr/>
          <p:nvPr/>
        </p:nvSpPr>
        <p:spPr>
          <a:xfrm>
            <a:off x="3611229" y="6831223"/>
            <a:ext cx="8606804" cy="69069"/>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7" name="文本框 6"/>
          <p:cNvSpPr txBox="1"/>
          <p:nvPr/>
        </p:nvSpPr>
        <p:spPr>
          <a:xfrm>
            <a:off x="9045365" y="468808"/>
            <a:ext cx="1365760" cy="4154984"/>
          </a:xfrm>
          <a:prstGeom prst="rect">
            <a:avLst/>
          </a:prstGeom>
          <a:noFill/>
        </p:spPr>
        <p:txBody>
          <a:bodyPr wrap="square" rtlCol="0">
            <a:spAutoFit/>
          </a:bodyPr>
          <a:lstStyle/>
          <a:p>
            <a:pPr algn="ctr"/>
            <a:r>
              <a:rPr lang="zh-CN" altLang="en-US" sz="6600" dirty="0">
                <a:solidFill>
                  <a:schemeClr val="bg1"/>
                </a:solidFill>
                <a:latin typeface="方正粗黑宋简体" panose="02000000000000000000" pitchFamily="2" charset="-122"/>
                <a:ea typeface="方正粗黑宋简体" panose="02000000000000000000" pitchFamily="2" charset="-122"/>
                <a:cs typeface="字魂105号-简雅黑" panose="00000500000000000000" pitchFamily="2" charset="-122"/>
              </a:rPr>
              <a:t>敬请指正</a:t>
            </a:r>
            <a:endParaRPr lang="en-US" altLang="zh-CN" sz="6600" dirty="0">
              <a:solidFill>
                <a:schemeClr val="bg1"/>
              </a:solidFill>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29" name="文本框 28"/>
          <p:cNvSpPr txBox="1"/>
          <p:nvPr/>
        </p:nvSpPr>
        <p:spPr>
          <a:xfrm>
            <a:off x="654687" y="5984849"/>
            <a:ext cx="1928133" cy="368300"/>
          </a:xfrm>
          <a:prstGeom prst="rect">
            <a:avLst/>
          </a:prstGeom>
          <a:noFill/>
        </p:spPr>
        <p:txBody>
          <a:bodyPr wrap="square" rtlCol="0">
            <a:spAutoFit/>
          </a:bodyPr>
          <a:lstStyle/>
          <a:p>
            <a:r>
              <a:rPr lang="en-US" altLang="zh-CN" dirty="0">
                <a:solidFill>
                  <a:srgbClr val="9A0000"/>
                </a:solidFill>
                <a:latin typeface="方正粗黑宋简体" panose="02000000000000000000" pitchFamily="2" charset="-122"/>
                <a:ea typeface="方正粗黑宋简体" panose="02000000000000000000" pitchFamily="2" charset="-122"/>
                <a:cs typeface="字魂105号-简雅黑" panose="00000500000000000000" pitchFamily="2" charset="-122"/>
              </a:rPr>
              <a:t>2025</a:t>
            </a:r>
            <a:r>
              <a:rPr lang="zh-CN" altLang="en-US" dirty="0">
                <a:solidFill>
                  <a:srgbClr val="9A0000"/>
                </a:solidFill>
                <a:latin typeface="方正粗黑宋简体" panose="02000000000000000000" pitchFamily="2" charset="-122"/>
                <a:ea typeface="方正粗黑宋简体" panose="02000000000000000000" pitchFamily="2" charset="-122"/>
                <a:cs typeface="字魂105号-简雅黑" panose="00000500000000000000" pitchFamily="2" charset="-122"/>
              </a:rPr>
              <a:t>年</a:t>
            </a:r>
            <a:r>
              <a:rPr lang="en-US" altLang="zh-CN" dirty="0">
                <a:solidFill>
                  <a:srgbClr val="9A0000"/>
                </a:solidFill>
                <a:latin typeface="方正粗黑宋简体" panose="02000000000000000000" pitchFamily="2" charset="-122"/>
                <a:ea typeface="方正粗黑宋简体" panose="02000000000000000000" pitchFamily="2" charset="-122"/>
                <a:cs typeface="字魂105号-简雅黑" panose="00000500000000000000" pitchFamily="2" charset="-122"/>
              </a:rPr>
              <a:t>5</a:t>
            </a:r>
            <a:r>
              <a:rPr lang="zh-CN" altLang="en-US" dirty="0">
                <a:solidFill>
                  <a:srgbClr val="9A0000"/>
                </a:solidFill>
                <a:latin typeface="方正粗黑宋简体" panose="02000000000000000000" pitchFamily="2" charset="-122"/>
                <a:ea typeface="方正粗黑宋简体" panose="02000000000000000000" pitchFamily="2" charset="-122"/>
                <a:cs typeface="字魂105号-简雅黑" panose="00000500000000000000" pitchFamily="2" charset="-122"/>
              </a:rPr>
              <a:t>月</a:t>
            </a:r>
            <a:r>
              <a:rPr lang="en-US" altLang="zh-CN" dirty="0">
                <a:solidFill>
                  <a:srgbClr val="9A0000"/>
                </a:solidFill>
                <a:latin typeface="方正粗黑宋简体" panose="02000000000000000000" pitchFamily="2" charset="-122"/>
                <a:ea typeface="方正粗黑宋简体" panose="02000000000000000000" pitchFamily="2" charset="-122"/>
                <a:cs typeface="字魂105号-简雅黑" panose="00000500000000000000" pitchFamily="2" charset="-122"/>
              </a:rPr>
              <a:t>30</a:t>
            </a:r>
            <a:r>
              <a:rPr lang="zh-CN" altLang="en-US" dirty="0">
                <a:solidFill>
                  <a:srgbClr val="9A0000"/>
                </a:solidFill>
                <a:latin typeface="方正粗黑宋简体" panose="02000000000000000000" pitchFamily="2" charset="-122"/>
                <a:ea typeface="方正粗黑宋简体" panose="02000000000000000000" pitchFamily="2" charset="-122"/>
                <a:cs typeface="字魂105号-简雅黑" panose="00000500000000000000" pitchFamily="2" charset="-122"/>
              </a:rPr>
              <a:t>日</a:t>
            </a:r>
            <a:endParaRPr lang="zh-CN" altLang="en-US" dirty="0">
              <a:solidFill>
                <a:srgbClr val="9A0000"/>
              </a:solidFill>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4925" y="4686884"/>
            <a:ext cx="1836080" cy="517206"/>
          </a:xfrm>
          <a:prstGeom prst="rect">
            <a:avLst/>
          </a:prstGeom>
        </p:spPr>
      </p:pic>
      <p:sp>
        <p:nvSpPr>
          <p:cNvPr id="31" name="矩形 30"/>
          <p:cNvSpPr/>
          <p:nvPr/>
        </p:nvSpPr>
        <p:spPr>
          <a:xfrm>
            <a:off x="0" y="6424069"/>
            <a:ext cx="400755" cy="436168"/>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sp>
        <p:nvSpPr>
          <p:cNvPr id="17" name="文本框 16"/>
          <p:cNvSpPr txBox="1"/>
          <p:nvPr/>
        </p:nvSpPr>
        <p:spPr>
          <a:xfrm>
            <a:off x="1925979" y="5506796"/>
            <a:ext cx="1008392" cy="398780"/>
          </a:xfrm>
          <a:prstGeom prst="rect">
            <a:avLst/>
          </a:prstGeom>
          <a:noFill/>
        </p:spPr>
        <p:txBody>
          <a:bodyPr wrap="square" rtlCol="0" anchor="t">
            <a:spAutoFit/>
          </a:bodyPr>
          <a:lstStyle/>
          <a:p>
            <a:pPr algn="ctr"/>
            <a:r>
              <a:rPr lang="zh-CN" altLang="en-US" sz="2000" dirty="0">
                <a:solidFill>
                  <a:srgbClr val="7F161B"/>
                </a:solidFill>
                <a:latin typeface="方正粗黑宋简体" panose="02000000000000000000" pitchFamily="2" charset="-122"/>
                <a:ea typeface="方正粗黑宋简体" panose="02000000000000000000" pitchFamily="2" charset="-122"/>
                <a:cs typeface="思源黑体 CN Medium" panose="020B0600000000000000" charset="-122"/>
              </a:rPr>
              <a:t>冯之</a:t>
            </a:r>
            <a:r>
              <a:rPr lang="zh-CN" altLang="en-US" sz="2000" dirty="0">
                <a:solidFill>
                  <a:srgbClr val="7F161B"/>
                </a:solidFill>
                <a:latin typeface="方正粗黑宋简体" panose="02000000000000000000" pitchFamily="2" charset="-122"/>
                <a:ea typeface="方正粗黑宋简体" panose="02000000000000000000" pitchFamily="2" charset="-122"/>
                <a:cs typeface="思源黑体 CN Medium" panose="020B0600000000000000" charset="-122"/>
              </a:rPr>
              <a:t>乐</a:t>
            </a:r>
            <a:endParaRPr lang="zh-CN" altLang="en-US" sz="2000" dirty="0">
              <a:solidFill>
                <a:srgbClr val="7F161B"/>
              </a:solidFill>
              <a:latin typeface="方正粗黑宋简体" panose="02000000000000000000" pitchFamily="2" charset="-122"/>
              <a:ea typeface="方正粗黑宋简体" panose="02000000000000000000" pitchFamily="2" charset="-122"/>
              <a:cs typeface="思源黑体 CN Medium" panose="020B0600000000000000" charset="-122"/>
            </a:endParaRPr>
          </a:p>
        </p:txBody>
      </p:sp>
      <p:sp>
        <p:nvSpPr>
          <p:cNvPr id="11" name="灯片编号占位符 10"/>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56692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概率论基础知识与常用</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结论</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mc:AlternateContent xmlns:mc="http://schemas.openxmlformats.org/markup-compatibility/2006">
        <mc:Choice xmlns:a14="http://schemas.microsoft.com/office/drawing/2010/main" Requires="a14">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宋体" panose="02010600030101010101" pitchFamily="2" charset="-122"/>
                    <a:ea typeface="宋体" panose="02010600030101010101" pitchFamily="2" charset="-122"/>
                  </a:rPr>
                  <a:t>不等式</a:t>
                </a:r>
                <a:endParaRPr lang="zh-CN" altLang="en-US" sz="2400">
                  <a:latin typeface="宋体" panose="02010600030101010101" pitchFamily="2" charset="-122"/>
                  <a:ea typeface="宋体" panose="02010600030101010101" pitchFamily="2" charset="-122"/>
                </a:endParaRPr>
              </a:p>
              <a:p>
                <a:pPr marL="800100" lvl="1" indent="-342900" fontAlgn="auto">
                  <a:lnSpc>
                    <a:spcPct val="120000"/>
                  </a:lnSpc>
                  <a:buSzPct val="75000"/>
                  <a:buFont typeface="Wingdings" panose="05000000000000000000" charset="0"/>
                  <a:buChar char="l"/>
                </a:pPr>
                <a:r>
                  <a:rPr lang="zh-CN" altLang="en-US" sz="2400">
                    <a:latin typeface="宋体" panose="02010600030101010101" pitchFamily="2" charset="-122"/>
                    <a:ea typeface="宋体" panose="02010600030101010101" pitchFamily="2" charset="-122"/>
                  </a:rPr>
                  <a:t>估计、放缩</a:t>
                </a:r>
                <a:r>
                  <a:rPr lang="zh-CN" altLang="en-US" sz="2400">
                    <a:latin typeface="宋体" panose="02010600030101010101" pitchFamily="2" charset="-122"/>
                    <a:ea typeface="宋体" panose="02010600030101010101" pitchFamily="2" charset="-122"/>
                  </a:rPr>
                  <a:t>不等式</a:t>
                </a:r>
                <a:endParaRPr lang="zh-CN" altLang="en-US" sz="2400">
                  <a:latin typeface="宋体" panose="02010600030101010101" pitchFamily="2" charset="-122"/>
                  <a:ea typeface="宋体" panose="02010600030101010101" pitchFamily="2" charset="-122"/>
                </a:endParaRPr>
              </a:p>
              <a:p>
                <a:pPr marL="1257300" lvl="2" indent="-342900" fontAlgn="auto">
                  <a:lnSpc>
                    <a:spcPct val="120000"/>
                  </a:lnSpc>
                  <a:buSzPct val="75000"/>
                  <a:buFont typeface="Wingdings" panose="05000000000000000000" charset="0"/>
                  <a:buChar char="l"/>
                </a:pPr>
                <a:r>
                  <a:rPr lang="en-US" altLang="zh-CN" sz="2400">
                    <a:latin typeface="Cambria Math" panose="02040503050406030204" charset="0"/>
                    <a:ea typeface="宋体" panose="02010600030101010101" pitchFamily="2" charset="-122"/>
                    <a:cs typeface="Cambria Math" panose="02040503050406030204" charset="0"/>
                  </a:rPr>
                  <a:t>(1)    </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1</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𝑥</m:t>
                    </m:r>
                    <m:r>
                      <a:rPr lang="en-US" altLang="zh-CN" sz="2400" i="1">
                        <a:latin typeface="Cambria Math" panose="02040503050406030204" charset="0"/>
                        <a:ea typeface="宋体" panose="02010600030101010101" pitchFamily="2" charset="-122"/>
                        <a:cs typeface="Cambria Math" panose="02040503050406030204" charset="0"/>
                      </a:rPr>
                      <m:t>≤</m:t>
                    </m:r>
                    <m:sSup>
                      <m:sSupPr>
                        <m:ctrlPr>
                          <a:rPr lang="en-US" altLang="zh-CN" sz="2400" i="1">
                            <a:latin typeface="Cambria Math" panose="02040503050406030204" charset="0"/>
                            <a:ea typeface="宋体" panose="02010600030101010101" pitchFamily="2" charset="-122"/>
                            <a:cs typeface="Cambria Math" panose="02040503050406030204" charset="0"/>
                          </a:rPr>
                        </m:ctrlPr>
                      </m:sSupPr>
                      <m:e>
                        <m:r>
                          <a:rPr lang="en-US" altLang="zh-CN" sz="2400" i="1">
                            <a:latin typeface="Cambria Math" panose="02040503050406030204" charset="0"/>
                            <a:ea typeface="宋体" panose="02010600030101010101" pitchFamily="2" charset="-122"/>
                            <a:cs typeface="Cambria Math" panose="02040503050406030204" charset="0"/>
                          </a:rPr>
                          <m:t>𝑒</m:t>
                        </m:r>
                      </m:e>
                      <m:sup>
                        <m:r>
                          <a:rPr lang="en-US" altLang="zh-CN" sz="2400" i="1">
                            <a:latin typeface="Cambria Math" panose="02040503050406030204" charset="0"/>
                            <a:ea typeface="宋体" panose="02010600030101010101" pitchFamily="2" charset="-122"/>
                            <a:cs typeface="Cambria Math" panose="02040503050406030204" charset="0"/>
                          </a:rPr>
                          <m:t>𝑥</m:t>
                        </m:r>
                      </m:sup>
                    </m:sSup>
                  </m:oMath>
                </a14:m>
                <a:r>
                  <a:rPr lang="en-US" altLang="zh-CN" sz="2400" i="1">
                    <a:latin typeface="Cambria Math" panose="02040503050406030204" charset="0"/>
                    <a:ea typeface="宋体" panose="02010600030101010101" pitchFamily="2" charset="-122"/>
                    <a:cs typeface="Cambria Math" panose="02040503050406030204" charset="0"/>
                  </a:rPr>
                  <a:t>                      </a:t>
                </a:r>
                <a:endParaRPr lang="en-US" altLang="zh-CN" sz="2400" i="1">
                  <a:latin typeface="Cambria Math" panose="02040503050406030204" charset="0"/>
                  <a:ea typeface="宋体" panose="02010600030101010101" pitchFamily="2" charset="-122"/>
                  <a:cs typeface="Cambria Math" panose="02040503050406030204" charset="0"/>
                </a:endParaRPr>
              </a:p>
              <a:p>
                <a:pPr marL="1257300" lvl="2" indent="-342900" fontAlgn="auto">
                  <a:lnSpc>
                    <a:spcPct val="120000"/>
                  </a:lnSpc>
                  <a:buSzPct val="75000"/>
                  <a:buFont typeface="Wingdings" panose="05000000000000000000" charset="0"/>
                  <a:buChar char="l"/>
                </a:pPr>
                <a:r>
                  <a:rPr lang="en-US" altLang="zh-CN" sz="2400">
                    <a:latin typeface="Cambria Math" panose="02040503050406030204" charset="0"/>
                    <a:ea typeface="宋体" panose="02010600030101010101" pitchFamily="2" charset="-122"/>
                    <a:cs typeface="Cambria Math" panose="02040503050406030204" charset="0"/>
                  </a:rPr>
                  <a:t>(2)    </a:t>
                </a:r>
                <a14:m>
                  <m:oMath xmlns:m="http://schemas.openxmlformats.org/officeDocument/2006/math">
                    <m:sSup>
                      <m:sSupPr>
                        <m:ctrlPr>
                          <a:rPr lang="en-US" altLang="zh-CN" sz="2400" i="1">
                            <a:latin typeface="Cambria Math" panose="02040503050406030204" charset="0"/>
                            <a:ea typeface="宋体" panose="02010600030101010101" pitchFamily="2" charset="-122"/>
                            <a:cs typeface="Cambria Math" panose="02040503050406030204" charset="0"/>
                          </a:rPr>
                        </m:ctrlPr>
                      </m:sSupPr>
                      <m:e>
                        <m:r>
                          <a:rPr lang="en-US" altLang="zh-CN" sz="2400" i="1">
                            <a:latin typeface="Cambria Math" panose="02040503050406030204" charset="0"/>
                            <a:ea typeface="宋体" panose="02010600030101010101" pitchFamily="2" charset="-122"/>
                            <a:cs typeface="Cambria Math" panose="02040503050406030204" charset="0"/>
                          </a:rPr>
                          <m:t>(</m:t>
                        </m:r>
                        <m:f>
                          <m:fPr>
                            <m:ctrlPr>
                              <a:rPr lang="en-US" altLang="zh-CN" sz="2400" i="1">
                                <a:latin typeface="Cambria Math" panose="02040503050406030204" charset="0"/>
                                <a:ea typeface="宋体" panose="02010600030101010101" pitchFamily="2" charset="-122"/>
                                <a:cs typeface="Cambria Math" panose="02040503050406030204" charset="0"/>
                              </a:rPr>
                            </m:ctrlPr>
                          </m:fPr>
                          <m:num>
                            <m:r>
                              <a:rPr lang="en-US" altLang="zh-CN" sz="2400" i="1">
                                <a:latin typeface="Cambria Math" panose="02040503050406030204" charset="0"/>
                                <a:ea typeface="宋体" panose="02010600030101010101" pitchFamily="2" charset="-122"/>
                                <a:cs typeface="Cambria Math" panose="02040503050406030204" charset="0"/>
                              </a:rPr>
                              <m:t>𝑛</m:t>
                            </m:r>
                          </m:num>
                          <m:den>
                            <m:r>
                              <a:rPr lang="en-US" altLang="zh-CN" sz="2400" i="1">
                                <a:latin typeface="Cambria Math" panose="02040503050406030204" charset="0"/>
                                <a:ea typeface="宋体" panose="02010600030101010101" pitchFamily="2" charset="-122"/>
                                <a:cs typeface="Cambria Math" panose="02040503050406030204" charset="0"/>
                              </a:rPr>
                              <m:t>𝑘</m:t>
                            </m:r>
                          </m:den>
                        </m:f>
                        <m:r>
                          <a:rPr lang="en-US" altLang="zh-CN" sz="2400" i="1">
                            <a:latin typeface="Cambria Math" panose="02040503050406030204" charset="0"/>
                            <a:ea typeface="宋体" panose="02010600030101010101" pitchFamily="2" charset="-122"/>
                            <a:cs typeface="Cambria Math" panose="02040503050406030204" charset="0"/>
                          </a:rPr>
                          <m:t>)</m:t>
                        </m:r>
                      </m:e>
                      <m:sup>
                        <m:r>
                          <a:rPr lang="en-US" altLang="zh-CN" sz="2400" i="1">
                            <a:latin typeface="Cambria Math" panose="02040503050406030204" charset="0"/>
                            <a:ea typeface="宋体" panose="02010600030101010101" pitchFamily="2" charset="-122"/>
                            <a:cs typeface="Cambria Math" panose="02040503050406030204" charset="0"/>
                          </a:rPr>
                          <m:t>𝑘</m:t>
                        </m:r>
                      </m:sup>
                    </m:sSup>
                    <m:r>
                      <a:rPr lang="en-US" altLang="zh-CN" sz="2400" i="1">
                        <a:latin typeface="Cambria Math" panose="02040503050406030204" charset="0"/>
                        <a:ea typeface="宋体" panose="02010600030101010101" pitchFamily="2" charset="-122"/>
                        <a:cs typeface="Cambria Math" panose="02040503050406030204" charset="0"/>
                      </a:rPr>
                      <m:t>≤</m:t>
                    </m:r>
                    <m:d>
                      <m:dPr>
                        <m:ctrlPr>
                          <a:rPr lang="en-US" altLang="zh-CN" sz="2400" i="1">
                            <a:latin typeface="Cambria Math" panose="02040503050406030204" charset="0"/>
                            <a:ea typeface="宋体" panose="02010600030101010101" pitchFamily="2" charset="-122"/>
                            <a:cs typeface="Cambria Math" panose="02040503050406030204" charset="0"/>
                          </a:rPr>
                        </m:ctrlPr>
                      </m:dPr>
                      <m:e>
                        <m:f>
                          <m:fPr>
                            <m:type m:val="noBar"/>
                            <m:ctrlPr>
                              <a:rPr lang="en-US" altLang="zh-CN" sz="2400" i="1">
                                <a:latin typeface="Cambria Math" panose="02040503050406030204" charset="0"/>
                                <a:ea typeface="宋体" panose="02010600030101010101" pitchFamily="2" charset="-122"/>
                                <a:cs typeface="Cambria Math" panose="02040503050406030204" charset="0"/>
                              </a:rPr>
                            </m:ctrlPr>
                          </m:fPr>
                          <m:num>
                            <m:r>
                              <a:rPr lang="en-US" altLang="zh-CN" sz="2400" i="1">
                                <a:latin typeface="Cambria Math" panose="02040503050406030204" charset="0"/>
                                <a:ea typeface="宋体" panose="02010600030101010101" pitchFamily="2" charset="-122"/>
                                <a:cs typeface="Cambria Math" panose="02040503050406030204" charset="0"/>
                              </a:rPr>
                              <m:t>𝑛</m:t>
                            </m:r>
                          </m:num>
                          <m:den>
                            <m:r>
                              <a:rPr lang="en-US" altLang="zh-CN" sz="2400" i="1">
                                <a:latin typeface="Cambria Math" panose="02040503050406030204" charset="0"/>
                                <a:ea typeface="宋体" panose="02010600030101010101" pitchFamily="2" charset="-122"/>
                                <a:cs typeface="Cambria Math" panose="02040503050406030204" charset="0"/>
                              </a:rPr>
                              <m:t>𝑘</m:t>
                            </m:r>
                          </m:den>
                        </m:f>
                      </m:e>
                    </m:d>
                    <m:r>
                      <a:rPr lang="en-US" altLang="zh-CN" sz="2400" i="1">
                        <a:latin typeface="Cambria Math" panose="02040503050406030204" charset="0"/>
                        <a:ea typeface="宋体" panose="02010600030101010101" pitchFamily="2" charset="-122"/>
                        <a:cs typeface="Cambria Math" panose="02040503050406030204" charset="0"/>
                      </a:rPr>
                      <m:t>≤</m:t>
                    </m:r>
                    <m:sSup>
                      <m:sSupPr>
                        <m:ctrlPr>
                          <a:rPr lang="en-US" altLang="zh-CN" sz="2400" i="1">
                            <a:latin typeface="Cambria Math" panose="02040503050406030204" charset="0"/>
                            <a:ea typeface="宋体" panose="02010600030101010101" pitchFamily="2" charset="-122"/>
                            <a:cs typeface="Cambria Math" panose="02040503050406030204" charset="0"/>
                          </a:rPr>
                        </m:ctrlPr>
                      </m:sSupPr>
                      <m:e>
                        <m:r>
                          <a:rPr lang="en-US" altLang="zh-CN" sz="2400" i="1">
                            <a:latin typeface="Cambria Math" panose="02040503050406030204" charset="0"/>
                            <a:ea typeface="宋体" panose="02010600030101010101" pitchFamily="2" charset="-122"/>
                            <a:cs typeface="Cambria Math" panose="02040503050406030204" charset="0"/>
                          </a:rPr>
                          <m:t>(</m:t>
                        </m:r>
                        <m:f>
                          <m:fPr>
                            <m:ctrlPr>
                              <a:rPr lang="en-US" altLang="zh-CN" sz="2400" i="1">
                                <a:latin typeface="Cambria Math" panose="02040503050406030204" charset="0"/>
                                <a:ea typeface="宋体" panose="02010600030101010101" pitchFamily="2" charset="-122"/>
                                <a:cs typeface="Cambria Math" panose="02040503050406030204" charset="0"/>
                              </a:rPr>
                            </m:ctrlPr>
                          </m:fPr>
                          <m:num>
                            <m:r>
                              <a:rPr lang="en-US" altLang="zh-CN" sz="2400" i="1">
                                <a:latin typeface="Cambria Math" panose="02040503050406030204" charset="0"/>
                                <a:ea typeface="宋体" panose="02010600030101010101" pitchFamily="2" charset="-122"/>
                                <a:cs typeface="Cambria Math" panose="02040503050406030204" charset="0"/>
                              </a:rPr>
                              <m:t>𝑒𝑛</m:t>
                            </m:r>
                          </m:num>
                          <m:den>
                            <m:r>
                              <a:rPr lang="en-US" altLang="zh-CN" sz="2400" i="1">
                                <a:latin typeface="Cambria Math" panose="02040503050406030204" charset="0"/>
                                <a:ea typeface="宋体" panose="02010600030101010101" pitchFamily="2" charset="-122"/>
                                <a:cs typeface="Cambria Math" panose="02040503050406030204" charset="0"/>
                              </a:rPr>
                              <m:t>𝑘</m:t>
                            </m:r>
                          </m:den>
                        </m:f>
                        <m:r>
                          <a:rPr lang="en-US" altLang="zh-CN" sz="2400" i="1">
                            <a:latin typeface="Cambria Math" panose="02040503050406030204" charset="0"/>
                            <a:ea typeface="宋体" panose="02010600030101010101" pitchFamily="2" charset="-122"/>
                            <a:cs typeface="Cambria Math" panose="02040503050406030204" charset="0"/>
                          </a:rPr>
                          <m:t>)</m:t>
                        </m:r>
                      </m:e>
                      <m:sup>
                        <m:r>
                          <a:rPr lang="en-US" altLang="zh-CN" sz="2400" i="1">
                            <a:latin typeface="Cambria Math" panose="02040503050406030204" charset="0"/>
                            <a:ea typeface="宋体" panose="02010600030101010101" pitchFamily="2" charset="-122"/>
                            <a:cs typeface="Cambria Math" panose="02040503050406030204" charset="0"/>
                          </a:rPr>
                          <m:t>𝑘</m:t>
                        </m:r>
                      </m:sup>
                    </m:sSup>
                  </m:oMath>
                </a14:m>
                <a:r>
                  <a:rPr lang="zh-CN" altLang="en-US" sz="2400">
                    <a:latin typeface="Cambria Math" panose="02040503050406030204" charset="0"/>
                    <a:ea typeface="宋体" panose="02010600030101010101" pitchFamily="2" charset="-122"/>
                    <a:cs typeface="Cambria Math" panose="02040503050406030204" charset="0"/>
                  </a:rPr>
                  <a:t>：结合</a:t>
                </a:r>
                <a:r>
                  <a:rPr lang="en-US" altLang="zh-CN" sz="2400">
                    <a:latin typeface="Cambria Math" panose="02040503050406030204" charset="0"/>
                    <a:ea typeface="宋体" panose="02010600030101010101" pitchFamily="2" charset="-122"/>
                    <a:cs typeface="Cambria Math" panose="02040503050406030204" charset="0"/>
                  </a:rPr>
                  <a:t>Stirling</a:t>
                </a:r>
                <a:r>
                  <a:rPr lang="zh-CN" altLang="en-US" sz="2400">
                    <a:latin typeface="Cambria Math" panose="02040503050406030204" charset="0"/>
                    <a:ea typeface="宋体" panose="02010600030101010101" pitchFamily="2" charset="-122"/>
                    <a:cs typeface="Cambria Math" panose="02040503050406030204" charset="0"/>
                  </a:rPr>
                  <a:t>公式</a:t>
                </a:r>
                <a:r>
                  <a:rPr lang="en-US" altLang="zh-CN" sz="2400">
                    <a:latin typeface="Cambria Math" panose="02040503050406030204" charset="0"/>
                    <a:ea typeface="宋体" panose="02010600030101010101" pitchFamily="2" charset="-122"/>
                    <a:cs typeface="Cambria Math" panose="02040503050406030204" charset="0"/>
                  </a:rPr>
                  <a:t>   </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𝑛</m:t>
                    </m:r>
                    <m:r>
                      <a:rPr lang="en-US" altLang="zh-CN" sz="2400" i="1">
                        <a:latin typeface="Cambria Math" panose="02040503050406030204" charset="0"/>
                        <a:ea typeface="宋体" panose="02010600030101010101" pitchFamily="2" charset="-122"/>
                        <a:cs typeface="Cambria Math" panose="02040503050406030204" charset="0"/>
                      </a:rPr>
                      <m:t>!=</m:t>
                    </m:r>
                    <m:rad>
                      <m:radPr>
                        <m:degHide m:val="on"/>
                        <m:ctrlPr>
                          <a:rPr lang="en-US" altLang="zh-CN" sz="2400" i="1">
                            <a:latin typeface="Cambria Math" panose="02040503050406030204" charset="0"/>
                            <a:ea typeface="宋体" panose="02010600030101010101" pitchFamily="2" charset="-122"/>
                            <a:cs typeface="Cambria Math" panose="02040503050406030204" charset="0"/>
                          </a:rPr>
                        </m:ctrlPr>
                      </m:radPr>
                      <m:deg/>
                      <m:e>
                        <m:r>
                          <a:rPr lang="en-US" altLang="zh-CN" sz="2400" i="1">
                            <a:latin typeface="Cambria Math" panose="02040503050406030204" charset="0"/>
                            <a:ea typeface="宋体" panose="02010600030101010101" pitchFamily="2" charset="-122"/>
                            <a:cs typeface="Cambria Math" panose="02040503050406030204" charset="0"/>
                          </a:rPr>
                          <m:t>2</m:t>
                        </m:r>
                        <m:r>
                          <a:rPr lang="en-US" altLang="zh-CN" sz="2400" i="1">
                            <a:latin typeface="Cambria Math" panose="02040503050406030204" charset="0"/>
                            <a:ea typeface="宋体" panose="02010600030101010101" pitchFamily="2" charset="-122"/>
                            <a:cs typeface="Cambria Math" panose="02040503050406030204" charset="0"/>
                          </a:rPr>
                          <m:t>𝜋</m:t>
                        </m:r>
                        <m:r>
                          <a:rPr lang="en-US" altLang="zh-CN" sz="2400" i="1">
                            <a:latin typeface="Cambria Math" panose="02040503050406030204" charset="0"/>
                            <a:ea typeface="宋体" panose="02010600030101010101" pitchFamily="2" charset="-122"/>
                            <a:cs typeface="Cambria Math" panose="02040503050406030204" charset="0"/>
                          </a:rPr>
                          <m:t>𝑛</m:t>
                        </m:r>
                      </m:e>
                    </m:rad>
                    <m:sSup>
                      <m:sSupPr>
                        <m:ctrlPr>
                          <a:rPr lang="en-US" altLang="zh-CN" sz="2400" i="1">
                            <a:latin typeface="Cambria Math" panose="02040503050406030204" charset="0"/>
                            <a:ea typeface="宋体" panose="02010600030101010101" pitchFamily="2" charset="-122"/>
                            <a:cs typeface="Cambria Math" panose="02040503050406030204" charset="0"/>
                          </a:rPr>
                        </m:ctrlPr>
                      </m:sSupPr>
                      <m:e>
                        <m:r>
                          <a:rPr lang="en-US" altLang="zh-CN" sz="2400" i="1">
                            <a:latin typeface="Cambria Math" panose="02040503050406030204" charset="0"/>
                            <a:ea typeface="宋体" panose="02010600030101010101" pitchFamily="2" charset="-122"/>
                            <a:cs typeface="Cambria Math" panose="02040503050406030204" charset="0"/>
                          </a:rPr>
                          <m:t>(</m:t>
                        </m:r>
                        <m:f>
                          <m:fPr>
                            <m:ctrlPr>
                              <a:rPr lang="en-US" altLang="zh-CN" sz="2400" i="1">
                                <a:latin typeface="Cambria Math" panose="02040503050406030204" charset="0"/>
                                <a:ea typeface="宋体" panose="02010600030101010101" pitchFamily="2" charset="-122"/>
                                <a:cs typeface="Cambria Math" panose="02040503050406030204" charset="0"/>
                              </a:rPr>
                            </m:ctrlPr>
                          </m:fPr>
                          <m:num>
                            <m:r>
                              <a:rPr lang="en-US" altLang="zh-CN" sz="2400" i="1">
                                <a:latin typeface="Cambria Math" panose="02040503050406030204" charset="0"/>
                                <a:ea typeface="宋体" panose="02010600030101010101" pitchFamily="2" charset="-122"/>
                                <a:cs typeface="Cambria Math" panose="02040503050406030204" charset="0"/>
                              </a:rPr>
                              <m:t>𝑛</m:t>
                            </m:r>
                          </m:num>
                          <m:den>
                            <m:r>
                              <a:rPr lang="en-US" altLang="zh-CN" sz="2400" i="1">
                                <a:latin typeface="Cambria Math" panose="02040503050406030204" charset="0"/>
                                <a:ea typeface="宋体" panose="02010600030101010101" pitchFamily="2" charset="-122"/>
                                <a:cs typeface="Cambria Math" panose="02040503050406030204" charset="0"/>
                              </a:rPr>
                              <m:t>𝑒</m:t>
                            </m:r>
                          </m:den>
                        </m:f>
                        <m:r>
                          <a:rPr lang="en-US" altLang="zh-CN" sz="2400" i="1">
                            <a:latin typeface="Cambria Math" panose="02040503050406030204" charset="0"/>
                            <a:ea typeface="宋体" panose="02010600030101010101" pitchFamily="2" charset="-122"/>
                            <a:cs typeface="Cambria Math" panose="02040503050406030204" charset="0"/>
                          </a:rPr>
                          <m:t>)</m:t>
                        </m:r>
                      </m:e>
                      <m:sup>
                        <m:r>
                          <a:rPr lang="en-US" altLang="zh-CN" sz="2400" i="1">
                            <a:latin typeface="Cambria Math" panose="02040503050406030204" charset="0"/>
                            <a:ea typeface="宋体" panose="02010600030101010101" pitchFamily="2" charset="-122"/>
                            <a:cs typeface="Cambria Math" panose="02040503050406030204" charset="0"/>
                          </a:rPr>
                          <m:t>𝑛</m:t>
                        </m:r>
                      </m:sup>
                    </m:sSup>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1</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𝑂</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1</m:t>
                    </m:r>
                    <m:r>
                      <a:rPr lang="en-US" altLang="zh-CN" sz="2400" i="1">
                        <a:latin typeface="Cambria Math" panose="02040503050406030204" charset="0"/>
                        <a:ea typeface="宋体" panose="02010600030101010101" pitchFamily="2" charset="-122"/>
                        <a:cs typeface="Cambria Math" panose="02040503050406030204" charset="0"/>
                      </a:rPr>
                      <m:t>)]</m:t>
                    </m:r>
                  </m:oMath>
                </a14:m>
                <a:r>
                  <a:rPr lang="zh-CN" altLang="en-US" sz="2400">
                    <a:latin typeface="Cambria Math" panose="02040503050406030204" charset="0"/>
                    <a:ea typeface="宋体" panose="02010600030101010101" pitchFamily="2" charset="-122"/>
                    <a:cs typeface="Cambria Math" panose="02040503050406030204" charset="0"/>
                  </a:rPr>
                  <a:t>和</a:t>
                </a:r>
                <a:r>
                  <a:rPr lang="en-US" altLang="zh-CN" sz="2400">
                    <a:latin typeface="Cambria Math" panose="02040503050406030204" charset="0"/>
                    <a:ea typeface="宋体" panose="02010600030101010101" pitchFamily="2" charset="-122"/>
                    <a:cs typeface="Cambria Math" panose="02040503050406030204" charset="0"/>
                  </a:rPr>
                  <a:t>(1)</a:t>
                </a:r>
                <a:r>
                  <a:rPr lang="zh-CN" altLang="en-US" sz="2400">
                    <a:latin typeface="Cambria Math" panose="02040503050406030204" charset="0"/>
                    <a:ea typeface="宋体" panose="02010600030101010101" pitchFamily="2" charset="-122"/>
                    <a:cs typeface="Cambria Math" panose="02040503050406030204" charset="0"/>
                  </a:rPr>
                  <a:t>即可证明</a:t>
                </a:r>
                <a:endParaRPr lang="zh-CN" altLang="en-US" sz="2400">
                  <a:latin typeface="Cambria Math" panose="02040503050406030204" charset="0"/>
                  <a:ea typeface="宋体" panose="02010600030101010101" pitchFamily="2" charset="-122"/>
                  <a:cs typeface="Cambria Math" panose="02040503050406030204" charset="0"/>
                </a:endParaRPr>
              </a:p>
              <a:p>
                <a:pPr marL="1257300" lvl="2" indent="-342900" fontAlgn="auto">
                  <a:lnSpc>
                    <a:spcPct val="120000"/>
                  </a:lnSpc>
                  <a:buSzPct val="75000"/>
                  <a:buFont typeface="Wingdings" panose="05000000000000000000" charset="0"/>
                  <a:buChar char="l"/>
                </a:pPr>
                <a:r>
                  <a:rPr lang="en-US" altLang="zh-CN" sz="2400">
                    <a:latin typeface="Cambria Math" panose="02040503050406030204" charset="0"/>
                    <a:ea typeface="宋体" panose="02010600030101010101" pitchFamily="2" charset="-122"/>
                    <a:cs typeface="Cambria Math" panose="02040503050406030204" charset="0"/>
                  </a:rPr>
                  <a:t>(3)</a:t>
                </a:r>
                <a:r>
                  <a:rPr lang="zh-CN" altLang="en-US" sz="2400">
                    <a:latin typeface="Cambria Math" panose="02040503050406030204" charset="0"/>
                    <a:ea typeface="宋体" panose="02010600030101010101" pitchFamily="2" charset="-122"/>
                    <a:cs typeface="Cambria Math" panose="02040503050406030204" charset="0"/>
                  </a:rPr>
                  <a:t>调和级数</a:t>
                </a:r>
                <a14:m>
                  <m:oMath xmlns:m="http://schemas.openxmlformats.org/officeDocument/2006/math">
                    <m:sSub>
                      <m:sSubPr>
                        <m:ctrlPr>
                          <a:rPr lang="en-US" altLang="zh-CN" sz="2400" i="1">
                            <a:latin typeface="Cambria Math" panose="02040503050406030204" charset="0"/>
                            <a:ea typeface="宋体" panose="02010600030101010101" pitchFamily="2" charset="-122"/>
                            <a:cs typeface="Cambria Math" panose="02040503050406030204" charset="0"/>
                          </a:rPr>
                        </m:ctrlPr>
                      </m:sSubPr>
                      <m:e>
                        <m:r>
                          <a:rPr lang="en-US" altLang="zh-CN" sz="2400" i="1">
                            <a:latin typeface="Cambria Math" panose="02040503050406030204" charset="0"/>
                            <a:ea typeface="宋体" panose="02010600030101010101" pitchFamily="2" charset="-122"/>
                            <a:cs typeface="Cambria Math" panose="02040503050406030204" charset="0"/>
                          </a:rPr>
                          <m:t>𝐻</m:t>
                        </m:r>
                      </m:e>
                      <m:sub>
                        <m:r>
                          <a:rPr lang="en-US" altLang="zh-CN" sz="2400" i="1">
                            <a:latin typeface="Cambria Math" panose="02040503050406030204" charset="0"/>
                            <a:ea typeface="宋体" panose="02010600030101010101" pitchFamily="2" charset="-122"/>
                            <a:cs typeface="Cambria Math" panose="02040503050406030204" charset="0"/>
                          </a:rPr>
                          <m:t>𝑛</m:t>
                        </m:r>
                      </m:sub>
                    </m:sSub>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1</m:t>
                    </m:r>
                    <m:r>
                      <a:rPr lang="en-US" altLang="zh-CN" sz="2400" i="1">
                        <a:latin typeface="Cambria Math" panose="02040503050406030204" charset="0"/>
                        <a:ea typeface="宋体" panose="02010600030101010101" pitchFamily="2" charset="-122"/>
                        <a:cs typeface="Cambria Math" panose="02040503050406030204" charset="0"/>
                      </a:rPr>
                      <m:t>+</m:t>
                    </m:r>
                    <m:f>
                      <m:fPr>
                        <m:ctrlPr>
                          <a:rPr lang="en-US" altLang="zh-CN" sz="2400" i="1">
                            <a:latin typeface="Cambria Math" panose="02040503050406030204" charset="0"/>
                            <a:ea typeface="宋体" panose="02010600030101010101" pitchFamily="2" charset="-122"/>
                            <a:cs typeface="Cambria Math" panose="02040503050406030204" charset="0"/>
                          </a:rPr>
                        </m:ctrlPr>
                      </m:fPr>
                      <m:num>
                        <m:r>
                          <a:rPr lang="en-US" altLang="zh-CN" sz="2400" i="1">
                            <a:latin typeface="Cambria Math" panose="02040503050406030204" charset="0"/>
                            <a:ea typeface="宋体" panose="02010600030101010101" pitchFamily="2" charset="-122"/>
                            <a:cs typeface="Cambria Math" panose="02040503050406030204" charset="0"/>
                          </a:rPr>
                          <m:t>1</m:t>
                        </m:r>
                      </m:num>
                      <m:den>
                        <m:r>
                          <a:rPr lang="en-US" altLang="zh-CN" sz="2400" i="1">
                            <a:latin typeface="Cambria Math" panose="02040503050406030204" charset="0"/>
                            <a:ea typeface="宋体" panose="02010600030101010101" pitchFamily="2" charset="-122"/>
                            <a:cs typeface="Cambria Math" panose="02040503050406030204" charset="0"/>
                          </a:rPr>
                          <m:t>2</m:t>
                        </m:r>
                      </m:den>
                    </m:f>
                    <m:r>
                      <a:rPr lang="en-US" altLang="zh-CN" sz="2400" i="1">
                        <a:latin typeface="Cambria Math" panose="02040503050406030204" charset="0"/>
                        <a:ea typeface="宋体" panose="02010600030101010101" pitchFamily="2" charset="-122"/>
                        <a:cs typeface="Cambria Math" panose="02040503050406030204" charset="0"/>
                      </a:rPr>
                      <m:t>+</m:t>
                    </m:r>
                    <m:f>
                      <m:fPr>
                        <m:ctrlPr>
                          <a:rPr lang="en-US" altLang="zh-CN" sz="2400" i="1">
                            <a:latin typeface="Cambria Math" panose="02040503050406030204" charset="0"/>
                            <a:ea typeface="宋体" panose="02010600030101010101" pitchFamily="2" charset="-122"/>
                            <a:cs typeface="Cambria Math" panose="02040503050406030204" charset="0"/>
                          </a:rPr>
                        </m:ctrlPr>
                      </m:fPr>
                      <m:num>
                        <m:r>
                          <a:rPr lang="en-US" altLang="zh-CN" sz="2400" i="1">
                            <a:latin typeface="Cambria Math" panose="02040503050406030204" charset="0"/>
                            <a:ea typeface="宋体" panose="02010600030101010101" pitchFamily="2" charset="-122"/>
                            <a:cs typeface="Cambria Math" panose="02040503050406030204" charset="0"/>
                          </a:rPr>
                          <m:t>1</m:t>
                        </m:r>
                      </m:num>
                      <m:den>
                        <m:r>
                          <a:rPr lang="en-US" altLang="zh-CN" sz="2400" i="1">
                            <a:latin typeface="Cambria Math" panose="02040503050406030204" charset="0"/>
                            <a:ea typeface="宋体" panose="02010600030101010101" pitchFamily="2" charset="-122"/>
                            <a:cs typeface="Cambria Math" panose="02040503050406030204" charset="0"/>
                          </a:rPr>
                          <m:t>3</m:t>
                        </m:r>
                      </m:den>
                    </m:f>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m:t>
                    </m:r>
                    <m:f>
                      <m:fPr>
                        <m:ctrlPr>
                          <a:rPr lang="en-US" altLang="zh-CN" sz="2400" i="1">
                            <a:latin typeface="Cambria Math" panose="02040503050406030204" charset="0"/>
                            <a:ea typeface="宋体" panose="02010600030101010101" pitchFamily="2" charset="-122"/>
                            <a:cs typeface="Cambria Math" panose="02040503050406030204" charset="0"/>
                          </a:rPr>
                        </m:ctrlPr>
                      </m:fPr>
                      <m:num>
                        <m:r>
                          <a:rPr lang="en-US" altLang="zh-CN" sz="2400" i="1">
                            <a:latin typeface="Cambria Math" panose="02040503050406030204" charset="0"/>
                            <a:ea typeface="宋体" panose="02010600030101010101" pitchFamily="2" charset="-122"/>
                            <a:cs typeface="Cambria Math" panose="02040503050406030204" charset="0"/>
                          </a:rPr>
                          <m:t>1</m:t>
                        </m:r>
                      </m:num>
                      <m:den>
                        <m:r>
                          <a:rPr lang="en-US" altLang="zh-CN" sz="2400" i="1">
                            <a:latin typeface="Cambria Math" panose="02040503050406030204" charset="0"/>
                            <a:ea typeface="宋体" panose="02010600030101010101" pitchFamily="2" charset="-122"/>
                            <a:cs typeface="Cambria Math" panose="02040503050406030204" charset="0"/>
                          </a:rPr>
                          <m:t>𝑛</m:t>
                        </m:r>
                      </m:den>
                    </m:f>
                  </m:oMath>
                </a14:m>
                <a:r>
                  <a:rPr lang="en-US" altLang="zh-CN" sz="2400" i="1">
                    <a:latin typeface="Cambria Math" panose="02040503050406030204" charset="0"/>
                    <a:ea typeface="宋体" panose="02010600030101010101" pitchFamily="2" charset="-122"/>
                    <a:cs typeface="Cambria Math" panose="02040503050406030204" charset="0"/>
                  </a:rPr>
                  <a:t>                      </a:t>
                </a:r>
                <a14:m>
                  <m:oMath xmlns:m="http://schemas.openxmlformats.org/officeDocument/2006/math">
                    <m:func>
                      <m:funcPr>
                        <m:ctrlPr>
                          <a:rPr lang="en-US" altLang="zh-CN" sz="2400">
                            <a:latin typeface="Cambria Math" panose="02040503050406030204" charset="0"/>
                            <a:ea typeface="宋体" panose="02010600030101010101" pitchFamily="2" charset="-122"/>
                            <a:cs typeface="Cambria Math" panose="02040503050406030204" charset="0"/>
                          </a:rPr>
                        </m:ctrlPr>
                      </m:funcPr>
                      <m:fName>
                        <m:r>
                          <m:rPr>
                            <m:sty m:val="p"/>
                          </m:rPr>
                          <a:rPr lang="en-US" altLang="zh-CN" sz="2400">
                            <a:latin typeface="Cambria Math" panose="02040503050406030204" charset="0"/>
                            <a:ea typeface="宋体" panose="02010600030101010101" pitchFamily="2" charset="-122"/>
                            <a:cs typeface="Cambria Math" panose="02040503050406030204" charset="0"/>
                          </a:rPr>
                          <m:t>ln</m:t>
                        </m:r>
                      </m:fName>
                      <m:e>
                        <m:r>
                          <a:rPr lang="en-US" altLang="zh-CN" sz="2400" i="1">
                            <a:latin typeface="Cambria Math" panose="02040503050406030204" charset="0"/>
                            <a:ea typeface="宋体" panose="02010600030101010101" pitchFamily="2" charset="-122"/>
                            <a:cs typeface="Cambria Math" panose="02040503050406030204" charset="0"/>
                          </a:rPr>
                          <m:t>𝑛</m:t>
                        </m:r>
                      </m:e>
                    </m:func>
                    <m:r>
                      <a:rPr lang="en-US" altLang="zh-CN" sz="2400" i="1">
                        <a:latin typeface="Cambria Math" panose="02040503050406030204" charset="0"/>
                        <a:ea typeface="宋体" panose="02010600030101010101" pitchFamily="2" charset="-122"/>
                        <a:cs typeface="Cambria Math" panose="02040503050406030204" charset="0"/>
                      </a:rPr>
                      <m:t>&lt;</m:t>
                    </m:r>
                    <m:sSub>
                      <m:sSubPr>
                        <m:ctrlPr>
                          <a:rPr lang="en-US" altLang="zh-CN" sz="2400" i="1">
                            <a:latin typeface="Cambria Math" panose="02040503050406030204" charset="0"/>
                            <a:ea typeface="宋体" panose="02010600030101010101" pitchFamily="2" charset="-122"/>
                            <a:cs typeface="Cambria Math" panose="02040503050406030204" charset="0"/>
                          </a:rPr>
                        </m:ctrlPr>
                      </m:sSubPr>
                      <m:e>
                        <m:r>
                          <a:rPr lang="en-US" altLang="zh-CN" sz="2400" i="1">
                            <a:latin typeface="Cambria Math" panose="02040503050406030204" charset="0"/>
                            <a:ea typeface="宋体" panose="02010600030101010101" pitchFamily="2" charset="-122"/>
                            <a:cs typeface="Cambria Math" panose="02040503050406030204" charset="0"/>
                          </a:rPr>
                          <m:t>𝐻</m:t>
                        </m:r>
                      </m:e>
                      <m:sub>
                        <m:r>
                          <a:rPr lang="en-US" altLang="zh-CN" sz="2400" i="1">
                            <a:latin typeface="Cambria Math" panose="02040503050406030204" charset="0"/>
                            <a:ea typeface="宋体" panose="02010600030101010101" pitchFamily="2" charset="-122"/>
                            <a:cs typeface="Cambria Math" panose="02040503050406030204" charset="0"/>
                          </a:rPr>
                          <m:t>𝑛</m:t>
                        </m:r>
                      </m:sub>
                    </m:sSub>
                    <m:r>
                      <a:rPr lang="en-US" altLang="zh-CN" sz="2400" i="1">
                        <a:latin typeface="Cambria Math" panose="02040503050406030204" charset="0"/>
                        <a:ea typeface="宋体" panose="02010600030101010101" pitchFamily="2" charset="-122"/>
                        <a:cs typeface="Cambria Math" panose="02040503050406030204" charset="0"/>
                      </a:rPr>
                      <m:t>&lt;</m:t>
                    </m:r>
                    <m:r>
                      <a:rPr lang="en-US" altLang="zh-CN" sz="2400" i="1">
                        <a:latin typeface="Cambria Math" panose="02040503050406030204" charset="0"/>
                        <a:ea typeface="宋体" panose="02010600030101010101" pitchFamily="2" charset="-122"/>
                        <a:cs typeface="Cambria Math" panose="02040503050406030204" charset="0"/>
                      </a:rPr>
                      <m:t>1</m:t>
                    </m:r>
                    <m:r>
                      <a:rPr lang="en-US" altLang="zh-CN" sz="2400" i="1">
                        <a:latin typeface="Cambria Math" panose="02040503050406030204" charset="0"/>
                        <a:ea typeface="宋体" panose="02010600030101010101" pitchFamily="2" charset="-122"/>
                        <a:cs typeface="Cambria Math" panose="02040503050406030204" charset="0"/>
                      </a:rPr>
                      <m:t>+</m:t>
                    </m:r>
                    <m:func>
                      <m:funcPr>
                        <m:ctrlPr>
                          <a:rPr lang="en-US" altLang="zh-CN" sz="2400">
                            <a:latin typeface="Cambria Math" panose="02040503050406030204" charset="0"/>
                            <a:ea typeface="宋体" panose="02010600030101010101" pitchFamily="2" charset="-122"/>
                            <a:cs typeface="Cambria Math" panose="02040503050406030204" charset="0"/>
                          </a:rPr>
                        </m:ctrlPr>
                      </m:funcPr>
                      <m:fName>
                        <m:r>
                          <m:rPr>
                            <m:sty m:val="p"/>
                          </m:rPr>
                          <a:rPr lang="en-US" altLang="zh-CN" sz="2400">
                            <a:latin typeface="Cambria Math" panose="02040503050406030204" charset="0"/>
                            <a:ea typeface="宋体" panose="02010600030101010101" pitchFamily="2" charset="-122"/>
                            <a:cs typeface="Cambria Math" panose="02040503050406030204" charset="0"/>
                          </a:rPr>
                          <m:t>ln</m:t>
                        </m:r>
                      </m:fName>
                      <m:e>
                        <m:r>
                          <a:rPr lang="en-US" altLang="zh-CN" sz="2400" i="1">
                            <a:latin typeface="Cambria Math" panose="02040503050406030204" charset="0"/>
                            <a:ea typeface="宋体" panose="02010600030101010101" pitchFamily="2" charset="-122"/>
                            <a:cs typeface="Cambria Math" panose="02040503050406030204" charset="0"/>
                          </a:rPr>
                          <m:t>𝑛</m:t>
                        </m:r>
                      </m:e>
                    </m:func>
                  </m:oMath>
                </a14:m>
                <a:r>
                  <a:rPr lang="en-US" altLang="zh-CN" sz="2400" i="1">
                    <a:latin typeface="Cambria Math" panose="02040503050406030204" charset="0"/>
                    <a:ea typeface="宋体" panose="02010600030101010101" pitchFamily="2" charset="-122"/>
                    <a:cs typeface="Cambria Math" panose="02040503050406030204" charset="0"/>
                  </a:rPr>
                  <a:t>     </a:t>
                </a:r>
                <a:r>
                  <a:rPr lang="zh-CN" altLang="en-US" sz="2400">
                    <a:latin typeface="Cambria Math" panose="02040503050406030204" charset="0"/>
                    <a:ea typeface="宋体" panose="02010600030101010101" pitchFamily="2" charset="-122"/>
                    <a:cs typeface="Cambria Math" panose="02040503050406030204" charset="0"/>
                  </a:rPr>
                  <a:t>根据</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       </m:t>
                    </m:r>
                    <m:nary>
                      <m:naryPr>
                        <m:limLoc m:val="subSup"/>
                        <m:ctrlPr>
                          <a:rPr lang="en-US" altLang="zh-CN" sz="2400" i="1">
                            <a:latin typeface="Cambria Math" panose="02040503050406030204" charset="0"/>
                            <a:ea typeface="宋体" panose="02010600030101010101" pitchFamily="2" charset="-122"/>
                            <a:cs typeface="Cambria Math" panose="02040503050406030204" charset="0"/>
                          </a:rPr>
                        </m:ctrlPr>
                      </m:naryPr>
                      <m:sub>
                        <m:r>
                          <a:rPr lang="en-US" altLang="zh-CN" sz="2400" i="1">
                            <a:latin typeface="Cambria Math" panose="02040503050406030204" charset="0"/>
                            <a:ea typeface="宋体" panose="02010600030101010101" pitchFamily="2" charset="-122"/>
                            <a:cs typeface="Cambria Math" panose="02040503050406030204" charset="0"/>
                          </a:rPr>
                          <m:t>1</m:t>
                        </m:r>
                      </m:sub>
                      <m:sup>
                        <m:r>
                          <a:rPr lang="en-US" altLang="zh-CN" sz="2400" i="1">
                            <a:latin typeface="Cambria Math" panose="02040503050406030204" charset="0"/>
                            <a:ea typeface="宋体" panose="02010600030101010101" pitchFamily="2" charset="-122"/>
                            <a:cs typeface="Cambria Math" panose="02040503050406030204" charset="0"/>
                          </a:rPr>
                          <m:t>𝑛</m:t>
                        </m:r>
                      </m:sup>
                      <m:e>
                        <m:f>
                          <m:fPr>
                            <m:ctrlPr>
                              <a:rPr lang="en-US" altLang="zh-CN" sz="2400" i="1">
                                <a:latin typeface="Cambria Math" panose="02040503050406030204" charset="0"/>
                                <a:ea typeface="宋体" panose="02010600030101010101" pitchFamily="2" charset="-122"/>
                                <a:cs typeface="Cambria Math" panose="02040503050406030204" charset="0"/>
                              </a:rPr>
                            </m:ctrlPr>
                          </m:fPr>
                          <m:num>
                            <m:r>
                              <a:rPr lang="en-US" altLang="zh-CN" sz="2400" i="1">
                                <a:latin typeface="Cambria Math" panose="02040503050406030204" charset="0"/>
                                <a:ea typeface="宋体" panose="02010600030101010101" pitchFamily="2" charset="-122"/>
                                <a:cs typeface="Cambria Math" panose="02040503050406030204" charset="0"/>
                              </a:rPr>
                              <m:t>1</m:t>
                            </m:r>
                          </m:num>
                          <m:den>
                            <m:r>
                              <a:rPr lang="en-US" altLang="zh-CN" sz="2400" i="1">
                                <a:latin typeface="Cambria Math" panose="02040503050406030204" charset="0"/>
                                <a:ea typeface="宋体" panose="02010600030101010101" pitchFamily="2" charset="-122"/>
                                <a:cs typeface="Cambria Math" panose="02040503050406030204" charset="0"/>
                              </a:rPr>
                              <m:t>𝑥</m:t>
                            </m:r>
                          </m:den>
                        </m:f>
                        <m:r>
                          <a:rPr lang="en-US" altLang="zh-CN" sz="2400" i="1">
                            <a:latin typeface="Cambria Math" panose="02040503050406030204" charset="0"/>
                            <a:ea typeface="宋体" panose="02010600030101010101" pitchFamily="2" charset="-122"/>
                            <a:cs typeface="Cambria Math" panose="02040503050406030204" charset="0"/>
                          </a:rPr>
                          <m:t>𝑑𝑥</m:t>
                        </m:r>
                      </m:e>
                    </m:nary>
                    <m:r>
                      <a:rPr lang="en-US" altLang="zh-CN" sz="2400" i="1">
                        <a:latin typeface="Cambria Math" panose="02040503050406030204" charset="0"/>
                        <a:ea typeface="宋体" panose="02010600030101010101" pitchFamily="2" charset="-122"/>
                        <a:cs typeface="Cambria Math" panose="02040503050406030204" charset="0"/>
                      </a:rPr>
                      <m:t>&lt;</m:t>
                    </m:r>
                    <m:sSub>
                      <m:sSubPr>
                        <m:ctrlPr>
                          <a:rPr lang="en-US" altLang="zh-CN" sz="2400" i="1">
                            <a:latin typeface="Cambria Math" panose="02040503050406030204" charset="0"/>
                            <a:ea typeface="宋体" panose="02010600030101010101" pitchFamily="2" charset="-122"/>
                            <a:cs typeface="Cambria Math" panose="02040503050406030204" charset="0"/>
                          </a:rPr>
                        </m:ctrlPr>
                      </m:sSubPr>
                      <m:e>
                        <m:r>
                          <a:rPr lang="en-US" altLang="zh-CN" sz="2400" i="1">
                            <a:latin typeface="Cambria Math" panose="02040503050406030204" charset="0"/>
                            <a:ea typeface="宋体" panose="02010600030101010101" pitchFamily="2" charset="-122"/>
                            <a:cs typeface="Cambria Math" panose="02040503050406030204" charset="0"/>
                          </a:rPr>
                          <m:t>𝐻</m:t>
                        </m:r>
                      </m:e>
                      <m:sub>
                        <m:r>
                          <a:rPr lang="en-US" altLang="zh-CN" sz="2400" i="1">
                            <a:latin typeface="Cambria Math" panose="02040503050406030204" charset="0"/>
                            <a:ea typeface="宋体" panose="02010600030101010101" pitchFamily="2" charset="-122"/>
                            <a:cs typeface="Cambria Math" panose="02040503050406030204" charset="0"/>
                          </a:rPr>
                          <m:t>𝑛</m:t>
                        </m:r>
                      </m:sub>
                    </m:sSub>
                    <m:r>
                      <a:rPr lang="en-US" altLang="zh-CN" sz="2400" i="1">
                        <a:latin typeface="Cambria Math" panose="02040503050406030204" charset="0"/>
                        <a:ea typeface="宋体" panose="02010600030101010101" pitchFamily="2" charset="-122"/>
                        <a:cs typeface="Cambria Math" panose="02040503050406030204" charset="0"/>
                      </a:rPr>
                      <m:t>&lt;</m:t>
                    </m:r>
                    <m:r>
                      <a:rPr lang="en-US" altLang="zh-CN" sz="2400" i="1">
                        <a:latin typeface="Cambria Math" panose="02040503050406030204" charset="0"/>
                        <a:ea typeface="宋体" panose="02010600030101010101" pitchFamily="2" charset="-122"/>
                        <a:cs typeface="Cambria Math" panose="02040503050406030204" charset="0"/>
                      </a:rPr>
                      <m:t>1</m:t>
                    </m:r>
                    <m:r>
                      <a:rPr lang="en-US" altLang="zh-CN" sz="2400" i="1">
                        <a:latin typeface="Cambria Math" panose="02040503050406030204" charset="0"/>
                        <a:ea typeface="宋体" panose="02010600030101010101" pitchFamily="2" charset="-122"/>
                        <a:cs typeface="Cambria Math" panose="02040503050406030204" charset="0"/>
                      </a:rPr>
                      <m:t>+</m:t>
                    </m:r>
                    <m:nary>
                      <m:naryPr>
                        <m:limLoc m:val="subSup"/>
                        <m:ctrlPr>
                          <a:rPr lang="en-US" altLang="zh-CN" sz="2400" i="1">
                            <a:latin typeface="Cambria Math" panose="02040503050406030204" charset="0"/>
                            <a:ea typeface="宋体" panose="02010600030101010101" pitchFamily="2" charset="-122"/>
                            <a:cs typeface="Cambria Math" panose="02040503050406030204" charset="0"/>
                          </a:rPr>
                        </m:ctrlPr>
                      </m:naryPr>
                      <m:sub>
                        <m:r>
                          <a:rPr lang="en-US" altLang="zh-CN" sz="2400" i="1">
                            <a:latin typeface="Cambria Math" panose="02040503050406030204" charset="0"/>
                            <a:ea typeface="宋体" panose="02010600030101010101" pitchFamily="2" charset="-122"/>
                            <a:cs typeface="Cambria Math" panose="02040503050406030204" charset="0"/>
                          </a:rPr>
                          <m:t>1</m:t>
                        </m:r>
                      </m:sub>
                      <m:sup>
                        <m:r>
                          <a:rPr lang="en-US" altLang="zh-CN" sz="2400" i="1">
                            <a:latin typeface="Cambria Math" panose="02040503050406030204" charset="0"/>
                            <a:ea typeface="宋体" panose="02010600030101010101" pitchFamily="2" charset="-122"/>
                            <a:cs typeface="Cambria Math" panose="02040503050406030204" charset="0"/>
                          </a:rPr>
                          <m:t>𝑛</m:t>
                        </m:r>
                      </m:sup>
                      <m:e>
                        <m:f>
                          <m:fPr>
                            <m:ctrlPr>
                              <a:rPr lang="en-US" altLang="zh-CN" sz="2400" i="1">
                                <a:latin typeface="Cambria Math" panose="02040503050406030204" charset="0"/>
                                <a:ea typeface="宋体" panose="02010600030101010101" pitchFamily="2" charset="-122"/>
                                <a:cs typeface="Cambria Math" panose="02040503050406030204" charset="0"/>
                              </a:rPr>
                            </m:ctrlPr>
                          </m:fPr>
                          <m:num>
                            <m:r>
                              <a:rPr lang="en-US" altLang="zh-CN" sz="2400" i="1">
                                <a:latin typeface="Cambria Math" panose="02040503050406030204" charset="0"/>
                                <a:ea typeface="宋体" panose="02010600030101010101" pitchFamily="2" charset="-122"/>
                                <a:cs typeface="Cambria Math" panose="02040503050406030204" charset="0"/>
                              </a:rPr>
                              <m:t>1</m:t>
                            </m:r>
                          </m:num>
                          <m:den>
                            <m:r>
                              <a:rPr lang="en-US" altLang="zh-CN" sz="2400" i="1">
                                <a:latin typeface="Cambria Math" panose="02040503050406030204" charset="0"/>
                                <a:ea typeface="宋体" panose="02010600030101010101" pitchFamily="2" charset="-122"/>
                                <a:cs typeface="Cambria Math" panose="02040503050406030204" charset="0"/>
                              </a:rPr>
                              <m:t>𝑥</m:t>
                            </m:r>
                          </m:den>
                        </m:f>
                        <m:r>
                          <a:rPr lang="en-US" altLang="zh-CN" sz="2400" i="1">
                            <a:latin typeface="Cambria Math" panose="02040503050406030204" charset="0"/>
                            <a:ea typeface="宋体" panose="02010600030101010101" pitchFamily="2" charset="-122"/>
                            <a:cs typeface="Cambria Math" panose="02040503050406030204" charset="0"/>
                          </a:rPr>
                          <m:t>𝑑𝑥</m:t>
                        </m:r>
                      </m:e>
                    </m:nary>
                  </m:oMath>
                </a14:m>
                <a:r>
                  <a:rPr lang="en-US" altLang="zh-CN" sz="2400">
                    <a:latin typeface="Cambria Math" panose="02040503050406030204" charset="0"/>
                    <a:ea typeface="宋体" panose="02010600030101010101" pitchFamily="2" charset="-122"/>
                    <a:cs typeface="Cambria Math" panose="02040503050406030204" charset="0"/>
                  </a:rPr>
                  <a:t>      </a:t>
                </a:r>
                <a:r>
                  <a:rPr lang="zh-CN" altLang="en-US" sz="2400">
                    <a:latin typeface="Cambria Math" panose="02040503050406030204" charset="0"/>
                    <a:ea typeface="宋体" panose="02010600030101010101" pitchFamily="2" charset="-122"/>
                    <a:cs typeface="Cambria Math" panose="02040503050406030204" charset="0"/>
                  </a:rPr>
                  <a:t>证明得到</a:t>
                </a:r>
                <a:endParaRPr lang="zh-CN" altLang="en-US" sz="2400">
                  <a:latin typeface="Cambria Math" panose="02040503050406030204" charset="0"/>
                  <a:ea typeface="宋体" panose="02010600030101010101" pitchFamily="2" charset="-122"/>
                  <a:cs typeface="Cambria Math" panose="02040503050406030204" charset="0"/>
                </a:endParaRPr>
              </a:p>
              <a:p>
                <a:pPr marL="800100" lvl="1"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并的界</a:t>
                </a:r>
                <a:endParaRPr lang="zh-CN" altLang="en-US" sz="2400">
                  <a:latin typeface="Cambria Math" panose="02040503050406030204" charset="0"/>
                  <a:ea typeface="宋体" panose="02010600030101010101" pitchFamily="2" charset="-122"/>
                  <a:cs typeface="Cambria Math" panose="02040503050406030204" charset="0"/>
                </a:endParaRPr>
              </a:p>
              <a:p>
                <a:pPr marL="1257300" lvl="2" indent="-342900" fontAlgn="auto">
                  <a:lnSpc>
                    <a:spcPct val="120000"/>
                  </a:lnSpc>
                  <a:buSzPct val="75000"/>
                  <a:buFont typeface="Wingdings" panose="05000000000000000000" charset="0"/>
                  <a:buChar char="l"/>
                </a:pP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𝑃𝑟</m:t>
                    </m:r>
                    <m:r>
                      <a:rPr lang="en-US" altLang="zh-CN" sz="2400" i="1">
                        <a:latin typeface="Cambria Math" panose="02040503050406030204" charset="0"/>
                        <a:ea typeface="宋体" panose="02010600030101010101" pitchFamily="2" charset="-122"/>
                        <a:cs typeface="Cambria Math" panose="02040503050406030204" charset="0"/>
                      </a:rPr>
                      <m:t>[</m:t>
                    </m:r>
                    <m:nary>
                      <m:naryPr>
                        <m:chr m:val="⋃"/>
                        <m:limLoc m:val="undOvr"/>
                        <m:ctrlPr>
                          <a:rPr lang="en-US" altLang="zh-CN" sz="2400" i="1">
                            <a:latin typeface="Cambria Math" panose="02040503050406030204" charset="0"/>
                            <a:ea typeface="宋体" panose="02010600030101010101" pitchFamily="2" charset="-122"/>
                            <a:cs typeface="Cambria Math" panose="02040503050406030204" charset="0"/>
                          </a:rPr>
                        </m:ctrlPr>
                      </m:naryPr>
                      <m:sub>
                        <m:r>
                          <a:rPr lang="en-US" altLang="zh-CN" sz="2400" i="1">
                            <a:latin typeface="Cambria Math" panose="02040503050406030204" charset="0"/>
                            <a:ea typeface="宋体" panose="02010600030101010101" pitchFamily="2" charset="-122"/>
                            <a:cs typeface="Cambria Math" panose="02040503050406030204" charset="0"/>
                          </a:rPr>
                          <m:t>𝑖</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1</m:t>
                        </m:r>
                      </m:sub>
                      <m:sup>
                        <m:r>
                          <a:rPr lang="en-US" altLang="zh-CN" sz="2400" i="1">
                            <a:latin typeface="Cambria Math" panose="02040503050406030204" charset="0"/>
                            <a:ea typeface="宋体" panose="02010600030101010101" pitchFamily="2" charset="-122"/>
                            <a:cs typeface="Cambria Math" panose="02040503050406030204" charset="0"/>
                          </a:rPr>
                          <m:t>𝑛</m:t>
                        </m:r>
                      </m:sup>
                      <m:e>
                        <m:sSub>
                          <m:sSubPr>
                            <m:ctrlPr>
                              <a:rPr lang="en-US" altLang="zh-CN" sz="2400" i="1">
                                <a:latin typeface="Cambria Math" panose="02040503050406030204" charset="0"/>
                                <a:ea typeface="宋体" panose="02010600030101010101" pitchFamily="2" charset="-122"/>
                                <a:cs typeface="Cambria Math" panose="02040503050406030204" charset="0"/>
                              </a:rPr>
                            </m:ctrlPr>
                          </m:sSubPr>
                          <m:e>
                            <m:r>
                              <a:rPr lang="en-US" altLang="zh-CN" sz="2400" i="1">
                                <a:latin typeface="Cambria Math" panose="02040503050406030204" charset="0"/>
                                <a:ea typeface="宋体" panose="02010600030101010101" pitchFamily="2" charset="-122"/>
                                <a:cs typeface="Cambria Math" panose="02040503050406030204" charset="0"/>
                              </a:rPr>
                              <m:t>𝐴</m:t>
                            </m:r>
                          </m:e>
                          <m:sub>
                            <m:r>
                              <a:rPr lang="en-US" altLang="zh-CN" sz="2400" i="1">
                                <a:latin typeface="Cambria Math" panose="02040503050406030204" charset="0"/>
                                <a:ea typeface="宋体" panose="02010600030101010101" pitchFamily="2" charset="-122"/>
                                <a:cs typeface="Cambria Math" panose="02040503050406030204" charset="0"/>
                              </a:rPr>
                              <m:t>𝑖</m:t>
                            </m:r>
                          </m:sub>
                        </m:sSub>
                      </m:e>
                    </m:nary>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m:t>
                    </m:r>
                    <m:nary>
                      <m:naryPr>
                        <m:chr m:val="∑"/>
                        <m:limLoc m:val="undOvr"/>
                        <m:ctrlPr>
                          <a:rPr lang="en-US" altLang="zh-CN" sz="2400" i="1">
                            <a:latin typeface="Cambria Math" panose="02040503050406030204" charset="0"/>
                            <a:ea typeface="宋体" panose="02010600030101010101" pitchFamily="2" charset="-122"/>
                            <a:cs typeface="Cambria Math" panose="02040503050406030204" charset="0"/>
                          </a:rPr>
                        </m:ctrlPr>
                      </m:naryPr>
                      <m:sub>
                        <m:r>
                          <a:rPr lang="en-US" altLang="zh-CN" sz="2400" i="1">
                            <a:latin typeface="Cambria Math" panose="02040503050406030204" charset="0"/>
                            <a:ea typeface="宋体" panose="02010600030101010101" pitchFamily="2" charset="-122"/>
                            <a:cs typeface="Cambria Math" panose="02040503050406030204" charset="0"/>
                          </a:rPr>
                          <m:t>𝑖</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1</m:t>
                        </m:r>
                      </m:sub>
                      <m:sup>
                        <m:r>
                          <a:rPr lang="en-US" altLang="zh-CN" sz="2400" i="1">
                            <a:latin typeface="Cambria Math" panose="02040503050406030204" charset="0"/>
                            <a:ea typeface="宋体" panose="02010600030101010101" pitchFamily="2" charset="-122"/>
                            <a:cs typeface="Cambria Math" panose="02040503050406030204" charset="0"/>
                          </a:rPr>
                          <m:t>𝑛</m:t>
                        </m:r>
                      </m:sup>
                      <m:e>
                        <m:r>
                          <a:rPr lang="en-US" altLang="zh-CN" sz="2400" i="1">
                            <a:latin typeface="Cambria Math" panose="02040503050406030204" charset="0"/>
                            <a:ea typeface="宋体" panose="02010600030101010101" pitchFamily="2" charset="-122"/>
                            <a:cs typeface="Cambria Math" panose="02040503050406030204" charset="0"/>
                          </a:rPr>
                          <m:t>𝑃𝑟</m:t>
                        </m:r>
                        <m:r>
                          <a:rPr lang="en-US" altLang="zh-CN" sz="2400" i="1">
                            <a:latin typeface="Cambria Math" panose="02040503050406030204" charset="0"/>
                            <a:ea typeface="宋体" panose="02010600030101010101" pitchFamily="2" charset="-122"/>
                            <a:cs typeface="Cambria Math" panose="02040503050406030204" charset="0"/>
                          </a:rPr>
                          <m:t>[</m:t>
                        </m:r>
                        <m:sSub>
                          <m:sSubPr>
                            <m:ctrlPr>
                              <a:rPr lang="en-US" altLang="zh-CN" sz="2400" i="1">
                                <a:latin typeface="Cambria Math" panose="02040503050406030204" charset="0"/>
                                <a:ea typeface="宋体" panose="02010600030101010101" pitchFamily="2" charset="-122"/>
                                <a:cs typeface="Cambria Math" panose="02040503050406030204" charset="0"/>
                              </a:rPr>
                            </m:ctrlPr>
                          </m:sSubPr>
                          <m:e>
                            <m:r>
                              <a:rPr lang="en-US" altLang="zh-CN" sz="2400" i="1">
                                <a:latin typeface="Cambria Math" panose="02040503050406030204" charset="0"/>
                                <a:ea typeface="宋体" panose="02010600030101010101" pitchFamily="2" charset="-122"/>
                                <a:cs typeface="Cambria Math" panose="02040503050406030204" charset="0"/>
                              </a:rPr>
                              <m:t>𝐴</m:t>
                            </m:r>
                          </m:e>
                          <m:sub>
                            <m:r>
                              <a:rPr lang="en-US" altLang="zh-CN" sz="2400" i="1">
                                <a:latin typeface="Cambria Math" panose="02040503050406030204" charset="0"/>
                                <a:ea typeface="宋体" panose="02010600030101010101" pitchFamily="2" charset="-122"/>
                                <a:cs typeface="Cambria Math" panose="02040503050406030204" charset="0"/>
                              </a:rPr>
                              <m:t>𝑖</m:t>
                            </m:r>
                          </m:sub>
                        </m:sSub>
                        <m:r>
                          <a:rPr lang="en-US" altLang="zh-CN" sz="2400" i="1">
                            <a:latin typeface="Cambria Math" panose="02040503050406030204" charset="0"/>
                            <a:ea typeface="宋体" panose="02010600030101010101" pitchFamily="2" charset="-122"/>
                            <a:cs typeface="Cambria Math" panose="02040503050406030204" charset="0"/>
                          </a:rPr>
                          <m:t>]</m:t>
                        </m:r>
                      </m:e>
                    </m:nary>
                  </m:oMath>
                </a14:m>
                <a:r>
                  <a:rPr lang="en-US" altLang="zh-CN" sz="2400">
                    <a:latin typeface="Cambria Math" panose="02040503050406030204" charset="0"/>
                    <a:ea typeface="宋体" panose="02010600030101010101" pitchFamily="2" charset="-122"/>
                    <a:cs typeface="Cambria Math" panose="02040503050406030204" charset="0"/>
                  </a:rPr>
                  <a:t>   </a:t>
                </a:r>
                <a:endParaRPr lang="en-US" altLang="zh-CN" sz="2400" i="1">
                  <a:latin typeface="Cambria Math" panose="02040503050406030204" charset="0"/>
                  <a:ea typeface="宋体" panose="02010600030101010101" pitchFamily="2" charset="-122"/>
                  <a:cs typeface="Cambria Math" panose="02040503050406030204" charset="0"/>
                </a:endParaRPr>
              </a:p>
              <a:p>
                <a:pPr marL="1257300" lvl="2" indent="-342900" fontAlgn="auto">
                  <a:lnSpc>
                    <a:spcPct val="120000"/>
                  </a:lnSpc>
                  <a:buSzPct val="75000"/>
                  <a:buFont typeface="Wingdings" panose="05000000000000000000" charset="0"/>
                  <a:buChar char="l"/>
                </a:pPr>
                <a:endParaRPr lang="en-US" altLang="zh-CN" sz="2400" i="1">
                  <a:latin typeface="Cambria Math" panose="02040503050406030204" charset="0"/>
                  <a:ea typeface="宋体" panose="02010600030101010101" pitchFamily="2" charset="-122"/>
                  <a:cs typeface="Cambria Math" panose="02040503050406030204" charset="0"/>
                </a:endParaRPr>
              </a:p>
              <a:p>
                <a:pPr marL="1257300" lvl="2" indent="-342900" fontAlgn="auto">
                  <a:lnSpc>
                    <a:spcPct val="120000"/>
                  </a:lnSpc>
                  <a:buSzPct val="75000"/>
                  <a:buFont typeface="Wingdings" panose="05000000000000000000" charset="0"/>
                  <a:buChar char="l"/>
                </a:pPr>
                <a:endParaRPr lang="zh-CN" altLang="en-US" sz="2400">
                  <a:latin typeface="宋体" panose="02010600030101010101" pitchFamily="2" charset="-122"/>
                  <a:ea typeface="宋体" panose="02010600030101010101" pitchFamily="2" charset="-122"/>
                </a:endParaRPr>
              </a:p>
              <a:p>
                <a:pPr lvl="1" indent="0" fontAlgn="auto">
                  <a:lnSpc>
                    <a:spcPct val="120000"/>
                  </a:lnSpc>
                  <a:buSzPct val="75000"/>
                  <a:buFont typeface="Wingdings" panose="05000000000000000000" charset="0"/>
                  <a:buNone/>
                </a:pPr>
                <a:endParaRPr lang="zh-CN" altLang="en-US" sz="2400">
                  <a:latin typeface="Cambria Math" panose="02040503050406030204" charset="0"/>
                  <a:ea typeface="宋体" panose="02010600030101010101" pitchFamily="2" charset="-122"/>
                  <a:cs typeface="Cambria Math" panose="02040503050406030204" charset="0"/>
                </a:endParaRPr>
              </a:p>
            </p:txBody>
          </p:sp>
        </mc:Choice>
        <mc:Fallback>
          <p:sp>
            <p:nvSpPr>
              <p:cNvPr id="9" name="文本框 8"/>
              <p:cNvSpPr txBox="1">
                <a:spLocks noRot="1" noChangeAspect="1" noMove="1" noResize="1" noEditPoints="1" noAdjustHandles="1" noChangeArrowheads="1" noChangeShapeType="1" noTextEdit="1"/>
              </p:cNvSpPr>
              <p:nvPr/>
            </p:nvSpPr>
            <p:spPr>
              <a:xfrm>
                <a:off x="793750" y="1410970"/>
                <a:ext cx="10560050" cy="4702810"/>
              </a:xfrm>
              <a:prstGeom prst="rect">
                <a:avLst/>
              </a:prstGeom>
              <a:blipFill rotWithShape="1">
                <a:blip r:embed="rId2"/>
                <a:stretch>
                  <a:fillRect b="-26438"/>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56692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概率论基础知识与常用</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结论</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mc:AlternateContent xmlns:mc="http://schemas.openxmlformats.org/markup-compatibility/2006">
        <mc:Choice xmlns:a14="http://schemas.microsoft.com/office/drawing/2010/main" Requires="a14">
          <p:sp>
            <p:nvSpPr>
              <p:cNvPr id="9" name="文本框 8"/>
              <p:cNvSpPr txBox="1"/>
              <p:nvPr/>
            </p:nvSpPr>
            <p:spPr>
              <a:xfrm>
                <a:off x="793750" y="141097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宋体" panose="02010600030101010101" pitchFamily="2" charset="-122"/>
                    <a:ea typeface="宋体" panose="02010600030101010101" pitchFamily="2" charset="-122"/>
                  </a:rPr>
                  <a:t>不等式</a:t>
                </a:r>
                <a:endParaRPr lang="zh-CN" altLang="en-US" sz="2400">
                  <a:latin typeface="宋体" panose="02010600030101010101" pitchFamily="2" charset="-122"/>
                  <a:ea typeface="宋体" panose="02010600030101010101" pitchFamily="2" charset="-122"/>
                </a:endParaRPr>
              </a:p>
              <a:p>
                <a:pPr marL="800100" lvl="1" indent="-342900" fontAlgn="auto">
                  <a:lnSpc>
                    <a:spcPct val="120000"/>
                  </a:lnSpc>
                  <a:buSzPct val="75000"/>
                  <a:buFont typeface="Wingdings" panose="05000000000000000000" charset="0"/>
                  <a:buChar char="l"/>
                </a:pPr>
                <a:r>
                  <a:rPr lang="zh-CN" altLang="en-US" sz="2400">
                    <a:latin typeface="宋体" panose="02010600030101010101" pitchFamily="2" charset="-122"/>
                    <a:ea typeface="宋体" panose="02010600030101010101" pitchFamily="2" charset="-122"/>
                  </a:rPr>
                  <a:t>与随机变量相关</a:t>
                </a:r>
                <a:r>
                  <a:rPr lang="zh-CN" altLang="en-US" sz="2400">
                    <a:latin typeface="宋体" panose="02010600030101010101" pitchFamily="2" charset="-122"/>
                    <a:ea typeface="宋体" panose="02010600030101010101" pitchFamily="2" charset="-122"/>
                  </a:rPr>
                  <a:t>的不等式</a:t>
                </a:r>
                <a:endParaRPr lang="zh-CN" altLang="en-US" sz="2400">
                  <a:latin typeface="宋体" panose="02010600030101010101" pitchFamily="2" charset="-122"/>
                  <a:ea typeface="宋体" panose="02010600030101010101" pitchFamily="2" charset="-122"/>
                </a:endParaRPr>
              </a:p>
              <a:p>
                <a:pPr marL="1257300" lvl="2" indent="-342900" fontAlgn="auto">
                  <a:lnSpc>
                    <a:spcPct val="120000"/>
                  </a:lnSpc>
                  <a:buSzPct val="75000"/>
                  <a:buFont typeface="Wingdings" panose="05000000000000000000" charset="0"/>
                  <a:buChar char="l"/>
                </a:pPr>
                <a:r>
                  <a:rPr lang="en-US" altLang="zh-CN" sz="2400">
                    <a:latin typeface="Cambria Math" panose="02040503050406030204" charset="0"/>
                    <a:ea typeface="宋体" panose="02010600030101010101" pitchFamily="2" charset="-122"/>
                    <a:cs typeface="Cambria Math" panose="02040503050406030204" charset="0"/>
                  </a:rPr>
                  <a:t>(1)    </a:t>
                </a:r>
                <a14:m>
                  <m:oMath xmlns:m="http://schemas.openxmlformats.org/officeDocument/2006/math">
                    <m:r>
                      <a:rPr lang="en-US" altLang="zh-CN" sz="2400" i="1">
                        <a:latin typeface="Cambria Math" panose="02040503050406030204" charset="0"/>
                        <a:ea typeface="MS Mincho" charset="0"/>
                        <a:cs typeface="Cambria Math" panose="02040503050406030204" charset="0"/>
                      </a:rPr>
                      <m:t>𝐸</m:t>
                    </m:r>
                    <m:r>
                      <a:rPr lang="en-US" altLang="zh-CN" sz="2400" i="1">
                        <a:latin typeface="Cambria Math" panose="02040503050406030204" charset="0"/>
                        <a:ea typeface="MS Mincho" charset="0"/>
                        <a:cs typeface="Cambria Math" panose="02040503050406030204" charset="0"/>
                      </a:rPr>
                      <m:t>[</m:t>
                    </m:r>
                    <m:sSup>
                      <m:sSupPr>
                        <m:ctrlPr>
                          <a:rPr lang="en-US" altLang="zh-CN" sz="2400" i="1">
                            <a:latin typeface="Cambria Math" panose="02040503050406030204" charset="0"/>
                            <a:ea typeface="MS Mincho" charset="0"/>
                            <a:cs typeface="Cambria Math" panose="02040503050406030204" charset="0"/>
                          </a:rPr>
                        </m:ctrlPr>
                      </m:sSupPr>
                      <m:e>
                        <m:r>
                          <a:rPr lang="en-US" altLang="zh-CN" sz="2400" i="1">
                            <a:latin typeface="Cambria Math" panose="02040503050406030204" charset="0"/>
                            <a:ea typeface="MS Mincho" charset="0"/>
                            <a:cs typeface="Cambria Math" panose="02040503050406030204" charset="0"/>
                          </a:rPr>
                          <m:t>𝑋</m:t>
                        </m:r>
                      </m:e>
                      <m:sup>
                        <m:r>
                          <a:rPr lang="en-US" altLang="zh-CN" sz="2400" i="1">
                            <a:latin typeface="Cambria Math" panose="02040503050406030204" charset="0"/>
                            <a:ea typeface="MS Mincho" charset="0"/>
                            <a:cs typeface="Cambria Math" panose="02040503050406030204" charset="0"/>
                          </a:rPr>
                          <m:t>2</m:t>
                        </m:r>
                      </m:sup>
                    </m:sSup>
                    <m:r>
                      <a:rPr lang="en-US" altLang="zh-CN" sz="2400" i="1">
                        <a:latin typeface="Cambria Math" panose="02040503050406030204" charset="0"/>
                        <a:ea typeface="MS Mincho" charset="0"/>
                        <a:cs typeface="Cambria Math" panose="02040503050406030204" charset="0"/>
                      </a:rPr>
                      <m:t>]</m:t>
                    </m:r>
                    <m:r>
                      <a:rPr lang="en-US" altLang="zh-CN" sz="2400" i="1">
                        <a:latin typeface="Cambria Math" panose="02040503050406030204" charset="0"/>
                        <a:ea typeface="MS Mincho" charset="0"/>
                        <a:cs typeface="Cambria Math" panose="02040503050406030204" charset="0"/>
                      </a:rPr>
                      <m:t>≥</m:t>
                    </m:r>
                    <m:sSup>
                      <m:sSupPr>
                        <m:ctrlPr>
                          <a:rPr lang="en-US" altLang="zh-CN" sz="2400" i="1">
                            <a:latin typeface="Cambria Math" panose="02040503050406030204" charset="0"/>
                            <a:ea typeface="MS Mincho" charset="0"/>
                            <a:cs typeface="Cambria Math" panose="02040503050406030204" charset="0"/>
                          </a:rPr>
                        </m:ctrlPr>
                      </m:sSupPr>
                      <m:e>
                        <m:r>
                          <a:rPr lang="en-US" altLang="zh-CN" sz="2400" i="1">
                            <a:latin typeface="Cambria Math" panose="02040503050406030204" charset="0"/>
                            <a:ea typeface="MS Mincho" charset="0"/>
                            <a:cs typeface="Cambria Math" panose="02040503050406030204" charset="0"/>
                          </a:rPr>
                          <m:t>(</m:t>
                        </m:r>
                        <m:r>
                          <a:rPr lang="en-US" altLang="zh-CN" sz="2400" i="1">
                            <a:latin typeface="Cambria Math" panose="02040503050406030204" charset="0"/>
                            <a:ea typeface="MS Mincho" charset="0"/>
                            <a:cs typeface="Cambria Math" panose="02040503050406030204" charset="0"/>
                          </a:rPr>
                          <m:t>𝐸</m:t>
                        </m:r>
                        <m:r>
                          <a:rPr lang="en-US" altLang="zh-CN" sz="2400" i="1">
                            <a:latin typeface="Cambria Math" panose="02040503050406030204" charset="0"/>
                            <a:ea typeface="MS Mincho" charset="0"/>
                            <a:cs typeface="Cambria Math" panose="02040503050406030204" charset="0"/>
                          </a:rPr>
                          <m:t>[</m:t>
                        </m:r>
                        <m:r>
                          <a:rPr lang="en-US" altLang="zh-CN" sz="2400" i="1">
                            <a:latin typeface="Cambria Math" panose="02040503050406030204" charset="0"/>
                            <a:ea typeface="MS Mincho" charset="0"/>
                            <a:cs typeface="Cambria Math" panose="02040503050406030204" charset="0"/>
                          </a:rPr>
                          <m:t>𝑋</m:t>
                        </m:r>
                        <m:r>
                          <a:rPr lang="en-US" altLang="zh-CN" sz="2400" i="1">
                            <a:latin typeface="Cambria Math" panose="02040503050406030204" charset="0"/>
                            <a:ea typeface="MS Mincho" charset="0"/>
                            <a:cs typeface="Cambria Math" panose="02040503050406030204" charset="0"/>
                          </a:rPr>
                          <m:t>])</m:t>
                        </m:r>
                      </m:e>
                      <m:sup>
                        <m:r>
                          <a:rPr lang="en-US" altLang="zh-CN" sz="2400" i="1">
                            <a:latin typeface="Cambria Math" panose="02040503050406030204" charset="0"/>
                            <a:ea typeface="MS Mincho" charset="0"/>
                            <a:cs typeface="Cambria Math" panose="02040503050406030204" charset="0"/>
                          </a:rPr>
                          <m:t>2</m:t>
                        </m:r>
                      </m:sup>
                    </m:sSup>
                  </m:oMath>
                </a14:m>
                <a:r>
                  <a:rPr lang="en-US" altLang="zh-CN" sz="2400" i="1">
                    <a:latin typeface="Cambria Math" panose="02040503050406030204" charset="0"/>
                    <a:ea typeface="宋体" panose="02010600030101010101" pitchFamily="2" charset="-122"/>
                    <a:cs typeface="Cambria Math" panose="02040503050406030204" charset="0"/>
                  </a:rPr>
                  <a:t>        </a:t>
                </a:r>
                <a:r>
                  <a:rPr lang="en-US" altLang="zh-CN" sz="2400">
                    <a:latin typeface="Cambria Math" panose="02040503050406030204" charset="0"/>
                    <a:ea typeface="宋体" panose="02010600030101010101" pitchFamily="2" charset="-122"/>
                    <a:cs typeface="Cambria Math" panose="02040503050406030204" charset="0"/>
                  </a:rPr>
                  <a:t> </a:t>
                </a:r>
                <a:r>
                  <a:rPr lang="zh-CN" altLang="en-US" sz="2400">
                    <a:latin typeface="Cambria Math" panose="02040503050406030204" charset="0"/>
                    <a:ea typeface="宋体" panose="02010600030101010101" pitchFamily="2" charset="-122"/>
                    <a:cs typeface="Cambria Math" panose="02040503050406030204" charset="0"/>
                  </a:rPr>
                  <a:t>根据</a:t>
                </a:r>
                <a:r>
                  <a:rPr lang="en-US" altLang="zh-CN" sz="2400" i="1">
                    <a:latin typeface="Cambria Math" panose="02040503050406030204" charset="0"/>
                    <a:ea typeface="宋体" panose="02010600030101010101" pitchFamily="2" charset="-122"/>
                    <a:cs typeface="Cambria Math" panose="02040503050406030204" charset="0"/>
                  </a:rPr>
                  <a:t>  </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𝑉𝑎𝑟</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𝑋</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0</m:t>
                    </m:r>
                  </m:oMath>
                </a14:m>
                <a:r>
                  <a:rPr lang="en-US" altLang="zh-CN" sz="2400" i="1">
                    <a:latin typeface="Cambria Math" panose="02040503050406030204" charset="0"/>
                    <a:ea typeface="宋体" panose="02010600030101010101" pitchFamily="2" charset="-122"/>
                    <a:cs typeface="Cambria Math" panose="02040503050406030204" charset="0"/>
                  </a:rPr>
                  <a:t>                    </a:t>
                </a:r>
                <a:endParaRPr lang="en-US" altLang="zh-CN" sz="2400" i="1">
                  <a:latin typeface="Cambria Math" panose="02040503050406030204" charset="0"/>
                  <a:ea typeface="宋体" panose="02010600030101010101" pitchFamily="2" charset="-122"/>
                  <a:cs typeface="Cambria Math" panose="02040503050406030204" charset="0"/>
                </a:endParaRPr>
              </a:p>
              <a:p>
                <a:pPr marL="1257300" lvl="2" indent="-342900" fontAlgn="auto">
                  <a:lnSpc>
                    <a:spcPct val="120000"/>
                  </a:lnSpc>
                  <a:buSzPct val="75000"/>
                  <a:buFont typeface="Wingdings" panose="05000000000000000000" charset="0"/>
                  <a:buChar char="l"/>
                </a:pPr>
                <a:r>
                  <a:rPr lang="en-US" altLang="zh-CN" sz="2400">
                    <a:latin typeface="Cambria Math" panose="02040503050406030204" charset="0"/>
                    <a:ea typeface="宋体" panose="02010600030101010101" pitchFamily="2" charset="-122"/>
                    <a:cs typeface="Cambria Math" panose="02040503050406030204" charset="0"/>
                  </a:rPr>
                  <a:t>(2)    </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𝐸</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𝑋</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𝑎</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m:t>
                    </m:r>
                    <m:f>
                      <m:fPr>
                        <m:ctrlPr>
                          <a:rPr lang="en-US" altLang="zh-CN" sz="2400" i="1">
                            <a:latin typeface="Cambria Math" panose="02040503050406030204" charset="0"/>
                            <a:ea typeface="宋体" panose="02010600030101010101" pitchFamily="2" charset="-122"/>
                            <a:cs typeface="Cambria Math" panose="02040503050406030204" charset="0"/>
                          </a:rPr>
                        </m:ctrlPr>
                      </m:fPr>
                      <m:num>
                        <m:r>
                          <a:rPr lang="en-US" altLang="zh-CN" sz="2400" i="1">
                            <a:latin typeface="Cambria Math" panose="02040503050406030204" charset="0"/>
                            <a:ea typeface="宋体" panose="02010600030101010101" pitchFamily="2" charset="-122"/>
                            <a:cs typeface="Cambria Math" panose="02040503050406030204" charset="0"/>
                          </a:rPr>
                          <m:t>𝐸</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𝑋</m:t>
                        </m:r>
                        <m:r>
                          <a:rPr lang="en-US" altLang="zh-CN" sz="2400" i="1">
                            <a:latin typeface="Cambria Math" panose="02040503050406030204" charset="0"/>
                            <a:ea typeface="宋体" panose="02010600030101010101" pitchFamily="2" charset="-122"/>
                            <a:cs typeface="Cambria Math" panose="02040503050406030204" charset="0"/>
                          </a:rPr>
                          <m:t>)</m:t>
                        </m:r>
                      </m:num>
                      <m:den>
                        <m:r>
                          <a:rPr lang="en-US" altLang="zh-CN" sz="2400" i="1">
                            <a:latin typeface="Cambria Math" panose="02040503050406030204" charset="0"/>
                            <a:ea typeface="宋体" panose="02010600030101010101" pitchFamily="2" charset="-122"/>
                            <a:cs typeface="Cambria Math" panose="02040503050406030204" charset="0"/>
                          </a:rPr>
                          <m:t>𝑎</m:t>
                        </m:r>
                      </m:den>
                    </m:f>
                  </m:oMath>
                </a14:m>
                <a:endParaRPr lang="en-US" altLang="zh-CN" sz="2400" i="1">
                  <a:latin typeface="Cambria Math" panose="02040503050406030204" charset="0"/>
                  <a:ea typeface="宋体" panose="02010600030101010101" pitchFamily="2" charset="-122"/>
                  <a:cs typeface="Cambria Math" panose="02040503050406030204" charset="0"/>
                </a:endParaRPr>
              </a:p>
              <a:p>
                <a:pPr lvl="2" indent="457200" fontAlgn="auto">
                  <a:lnSpc>
                    <a:spcPct val="120000"/>
                  </a:lnSpc>
                  <a:buSzPct val="75000"/>
                  <a:buFont typeface="Wingdings" panose="05000000000000000000" charset="0"/>
                  <a:buNone/>
                </a:pPr>
                <a:r>
                  <a:rPr lang="zh-CN" altLang="en-US" sz="2400">
                    <a:latin typeface="Cambria Math" panose="02040503050406030204" charset="0"/>
                    <a:ea typeface="宋体" panose="02010600030101010101" pitchFamily="2" charset="-122"/>
                    <a:cs typeface="Cambria Math" panose="02040503050406030204" charset="0"/>
                  </a:rPr>
                  <a:t>证明：定义随机变量</a:t>
                </a:r>
                <a:r>
                  <a:rPr lang="en-US" altLang="zh-CN" sz="2400">
                    <a:latin typeface="Cambria Math" panose="02040503050406030204" charset="0"/>
                    <a:ea typeface="宋体" panose="02010600030101010101" pitchFamily="2" charset="-122"/>
                    <a:cs typeface="Cambria Math" panose="02040503050406030204" charset="0"/>
                  </a:rPr>
                  <a:t> Y</a:t>
                </a:r>
                <a:r>
                  <a:rPr lang="zh-CN" altLang="en-US" sz="2400">
                    <a:latin typeface="Cambria Math" panose="02040503050406030204" charset="0"/>
                    <a:ea typeface="宋体" panose="02010600030101010101" pitchFamily="2" charset="-122"/>
                    <a:cs typeface="Cambria Math" panose="02040503050406030204" charset="0"/>
                  </a:rPr>
                  <a:t>：</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𝑌</m:t>
                    </m:r>
                    <m:r>
                      <a:rPr lang="en-US" altLang="zh-CN" sz="2400" i="1">
                        <a:latin typeface="Cambria Math" panose="02040503050406030204" charset="0"/>
                        <a:ea typeface="宋体" panose="02010600030101010101" pitchFamily="2" charset="-122"/>
                        <a:cs typeface="Cambria Math" panose="02040503050406030204" charset="0"/>
                      </a:rPr>
                      <m:t>=</m:t>
                    </m:r>
                    <m:d>
                      <m:dPr>
                        <m:begChr m:val="{"/>
                        <m:endChr m:val=""/>
                        <m:ctrlPr>
                          <a:rPr lang="en-US" altLang="zh-CN" sz="2400" i="1">
                            <a:latin typeface="Cambria Math" panose="02040503050406030204" charset="0"/>
                            <a:ea typeface="宋体" panose="02010600030101010101" pitchFamily="2" charset="-122"/>
                            <a:cs typeface="Cambria Math" panose="02040503050406030204" charset="0"/>
                          </a:rPr>
                        </m:ctrlPr>
                      </m:dPr>
                      <m:e>
                        <m:eqArr>
                          <m:eqArrPr>
                            <m:ctrlPr>
                              <a:rPr lang="en-US" altLang="zh-CN" sz="2400" i="1">
                                <a:latin typeface="Cambria Math" panose="02040503050406030204" charset="0"/>
                                <a:ea typeface="宋体" panose="02010600030101010101" pitchFamily="2" charset="-122"/>
                                <a:cs typeface="Cambria Math" panose="02040503050406030204" charset="0"/>
                              </a:rPr>
                            </m:ctrlPr>
                          </m:eqArrPr>
                          <m:e>
                            <m:r>
                              <a:rPr lang="en-US" altLang="zh-CN" sz="2400" i="1">
                                <a:latin typeface="Cambria Math" panose="02040503050406030204" charset="0"/>
                                <a:ea typeface="宋体" panose="02010600030101010101" pitchFamily="2" charset="-122"/>
                                <a:cs typeface="Cambria Math" panose="02040503050406030204" charset="0"/>
                              </a:rPr>
                              <m:t>1</m:t>
                            </m:r>
                            <m:r>
                              <a:rPr lang="en-US" altLang="zh-CN" sz="2400" i="1">
                                <a:latin typeface="Cambria Math" panose="02040503050406030204" charset="0"/>
                                <a:ea typeface="宋体" panose="02010600030101010101" pitchFamily="2" charset="-122"/>
                                <a:cs typeface="Cambria Math" panose="02040503050406030204" charset="0"/>
                              </a:rPr>
                              <m:t> ,  </m:t>
                            </m:r>
                            <m:r>
                              <a:rPr lang="en-US" altLang="zh-CN" sz="2400" i="1">
                                <a:latin typeface="Cambria Math" panose="02040503050406030204" charset="0"/>
                                <a:ea typeface="宋体" panose="02010600030101010101" pitchFamily="2" charset="-122"/>
                                <a:cs typeface="Cambria Math" panose="02040503050406030204" charset="0"/>
                              </a:rPr>
                              <m:t>𝑋</m:t>
                            </m:r>
                            <m:r>
                              <a:rPr lang="zh-CN" altLang="en-US" sz="2400" i="1">
                                <a:latin typeface="Cambria Math" panose="02040503050406030204" charset="0"/>
                                <a:ea typeface="宋体" panose="02010600030101010101" pitchFamily="2" charset="-122"/>
                                <a:cs typeface="Cambria Math" panose="02040503050406030204" charset="0"/>
                              </a:rPr>
                              <m:t>大于等于</m:t>
                            </m:r>
                            <m:r>
                              <a:rPr lang="en-US" altLang="zh-CN" sz="2400" i="1">
                                <a:latin typeface="Cambria Math" panose="02040503050406030204" charset="0"/>
                                <a:ea typeface="宋体" panose="02010600030101010101" pitchFamily="2" charset="-122"/>
                                <a:cs typeface="Cambria Math" panose="02040503050406030204" charset="0"/>
                              </a:rPr>
                              <m:t>𝑎</m:t>
                            </m:r>
                          </m:e>
                          <m:e>
                            <m:r>
                              <a:rPr lang="en-US" altLang="zh-CN" sz="2400" i="1">
                                <a:latin typeface="Cambria Math" panose="02040503050406030204" charset="0"/>
                                <a:ea typeface="宋体" panose="02010600030101010101" pitchFamily="2" charset="-122"/>
                                <a:cs typeface="Cambria Math" panose="02040503050406030204" charset="0"/>
                              </a:rPr>
                              <m:t>0</m:t>
                            </m:r>
                            <m:r>
                              <a:rPr lang="en-US" altLang="zh-CN" sz="2400" i="1">
                                <a:latin typeface="Cambria Math" panose="02040503050406030204" charset="0"/>
                                <a:ea typeface="宋体" panose="02010600030101010101" pitchFamily="2" charset="-122"/>
                                <a:cs typeface="Cambria Math" panose="02040503050406030204" charset="0"/>
                              </a:rPr>
                              <m:t> ,  </m:t>
                            </m:r>
                            <m:r>
                              <a:rPr lang="zh-CN" altLang="en-US" sz="2400" i="1">
                                <a:latin typeface="Cambria Math" panose="02040503050406030204" charset="0"/>
                                <a:ea typeface="MS Mincho" charset="0"/>
                                <a:cs typeface="Cambria Math" panose="02040503050406030204" charset="0"/>
                              </a:rPr>
                              <m:t>否则</m:t>
                            </m:r>
                          </m:e>
                        </m:eqArr>
                      </m:e>
                    </m:d>
                  </m:oMath>
                </a14:m>
                <a:r>
                  <a:rPr lang="zh-CN" altLang="en-US" sz="2400">
                    <a:latin typeface="Cambria Math" panose="02040503050406030204" charset="0"/>
                    <a:ea typeface="宋体" panose="02010600030101010101" pitchFamily="2" charset="-122"/>
                    <a:cs typeface="Cambria Math" panose="02040503050406030204" charset="0"/>
                  </a:rPr>
                  <a:t>，则</a:t>
                </a:r>
                <a:r>
                  <a:rPr lang="en-US" altLang="zh-CN" sz="2400">
                    <a:latin typeface="Cambria Math" panose="02040503050406030204" charset="0"/>
                    <a:ea typeface="宋体" panose="02010600030101010101" pitchFamily="2" charset="-122"/>
                    <a:cs typeface="Cambria Math" panose="02040503050406030204" charset="0"/>
                  </a:rPr>
                  <a:t> </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𝑌</m:t>
                    </m:r>
                    <m:r>
                      <a:rPr lang="en-US" altLang="zh-CN" sz="2400" i="1">
                        <a:latin typeface="Cambria Math" panose="02040503050406030204" charset="0"/>
                        <a:ea typeface="宋体" panose="02010600030101010101" pitchFamily="2" charset="-122"/>
                        <a:cs typeface="Cambria Math" panose="02040503050406030204" charset="0"/>
                      </a:rPr>
                      <m:t>≤</m:t>
                    </m:r>
                    <m:f>
                      <m:fPr>
                        <m:ctrlPr>
                          <a:rPr lang="en-US" altLang="zh-CN" sz="2400" i="1">
                            <a:latin typeface="Cambria Math" panose="02040503050406030204" charset="0"/>
                            <a:ea typeface="宋体" panose="02010600030101010101" pitchFamily="2" charset="-122"/>
                            <a:cs typeface="Cambria Math" panose="02040503050406030204" charset="0"/>
                          </a:rPr>
                        </m:ctrlPr>
                      </m:fPr>
                      <m:num>
                        <m:r>
                          <a:rPr lang="en-US" altLang="zh-CN" sz="2400" i="1">
                            <a:latin typeface="Cambria Math" panose="02040503050406030204" charset="0"/>
                            <a:ea typeface="宋体" panose="02010600030101010101" pitchFamily="2" charset="-122"/>
                            <a:cs typeface="Cambria Math" panose="02040503050406030204" charset="0"/>
                          </a:rPr>
                          <m:t>𝑋</m:t>
                        </m:r>
                      </m:num>
                      <m:den>
                        <m:r>
                          <a:rPr lang="en-US" altLang="zh-CN" sz="2400" i="1">
                            <a:latin typeface="Cambria Math" panose="02040503050406030204" charset="0"/>
                            <a:ea typeface="宋体" panose="02010600030101010101" pitchFamily="2" charset="-122"/>
                            <a:cs typeface="Cambria Math" panose="02040503050406030204" charset="0"/>
                          </a:rPr>
                          <m:t>𝑎</m:t>
                        </m:r>
                      </m:den>
                    </m:f>
                  </m:oMath>
                </a14:m>
                <a:r>
                  <a:rPr lang="en-US" altLang="zh-CN" sz="2400">
                    <a:latin typeface="Cambria Math" panose="02040503050406030204" charset="0"/>
                    <a:ea typeface="宋体" panose="02010600030101010101" pitchFamily="2" charset="-122"/>
                    <a:cs typeface="Cambria Math" panose="02040503050406030204" charset="0"/>
                  </a:rPr>
                  <a:t>  </a:t>
                </a:r>
                <a:r>
                  <a:rPr lang="zh-CN" altLang="en-US" sz="2400">
                    <a:latin typeface="Cambria Math" panose="02040503050406030204" charset="0"/>
                    <a:ea typeface="宋体" panose="02010600030101010101" pitchFamily="2" charset="-122"/>
                    <a:cs typeface="Cambria Math" panose="02040503050406030204" charset="0"/>
                  </a:rPr>
                  <a:t>一定成立，对不等式两边取期望即得马尔科夫不等式，取</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𝑎</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𝑘𝐸</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𝑋</m:t>
                    </m:r>
                    <m:r>
                      <a:rPr lang="en-US" altLang="zh-CN" sz="2400" i="1">
                        <a:latin typeface="Cambria Math" panose="02040503050406030204" charset="0"/>
                        <a:ea typeface="宋体" panose="02010600030101010101" pitchFamily="2" charset="-122"/>
                        <a:cs typeface="Cambria Math" panose="02040503050406030204" charset="0"/>
                      </a:rPr>
                      <m:t>]</m:t>
                    </m:r>
                  </m:oMath>
                </a14:m>
                <a:r>
                  <a:rPr lang="zh-CN" altLang="en-US" sz="2400">
                    <a:latin typeface="Cambria Math" panose="02040503050406030204" charset="0"/>
                    <a:ea typeface="宋体" panose="02010600030101010101" pitchFamily="2" charset="-122"/>
                    <a:cs typeface="Cambria Math" panose="02040503050406030204" charset="0"/>
                  </a:rPr>
                  <a:t>，即得到另一种形式</a:t>
                </a:r>
                <a:r>
                  <a:rPr lang="en-US" altLang="zh-CN" sz="2400">
                    <a:latin typeface="Cambria Math" panose="02040503050406030204" charset="0"/>
                    <a:ea typeface="宋体" panose="02010600030101010101" pitchFamily="2" charset="-122"/>
                    <a:cs typeface="Cambria Math" panose="02040503050406030204" charset="0"/>
                  </a:rPr>
                  <a:t> </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𝐸</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𝑋</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𝑘𝐸</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𝑋</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m:t>
                    </m:r>
                    <m:f>
                      <m:fPr>
                        <m:ctrlPr>
                          <a:rPr lang="en-US" altLang="zh-CN" sz="2400" i="1">
                            <a:latin typeface="Cambria Math" panose="02040503050406030204" charset="0"/>
                            <a:ea typeface="宋体" panose="02010600030101010101" pitchFamily="2" charset="-122"/>
                            <a:cs typeface="Cambria Math" panose="02040503050406030204" charset="0"/>
                          </a:rPr>
                        </m:ctrlPr>
                      </m:fPr>
                      <m:num>
                        <m:r>
                          <a:rPr lang="en-US" altLang="zh-CN" sz="2400" i="1">
                            <a:latin typeface="Cambria Math" panose="02040503050406030204" charset="0"/>
                            <a:ea typeface="宋体" panose="02010600030101010101" pitchFamily="2" charset="-122"/>
                            <a:cs typeface="Cambria Math" panose="02040503050406030204" charset="0"/>
                          </a:rPr>
                          <m:t>1</m:t>
                        </m:r>
                      </m:num>
                      <m:den>
                        <m:r>
                          <a:rPr lang="en-US" altLang="zh-CN" sz="2400" i="1">
                            <a:latin typeface="Cambria Math" panose="02040503050406030204" charset="0"/>
                            <a:ea typeface="宋体" panose="02010600030101010101" pitchFamily="2" charset="-122"/>
                            <a:cs typeface="Cambria Math" panose="02040503050406030204" charset="0"/>
                          </a:rPr>
                          <m:t>𝑘</m:t>
                        </m:r>
                      </m:den>
                    </m:f>
                  </m:oMath>
                </a14:m>
                <a:endParaRPr lang="en-US" altLang="zh-CN" sz="2400">
                  <a:latin typeface="Cambria Math" panose="02040503050406030204" charset="0"/>
                  <a:ea typeface="宋体" panose="02010600030101010101" pitchFamily="2" charset="-122"/>
                  <a:cs typeface="Cambria Math" panose="02040503050406030204" charset="0"/>
                </a:endParaRPr>
              </a:p>
              <a:p>
                <a:pPr marL="1257300" lvl="2" indent="-342900" fontAlgn="auto">
                  <a:lnSpc>
                    <a:spcPct val="120000"/>
                  </a:lnSpc>
                  <a:buSzPct val="75000"/>
                  <a:buFont typeface="Wingdings" panose="05000000000000000000" charset="0"/>
                  <a:buChar char="l"/>
                </a:pPr>
                <a:r>
                  <a:rPr lang="en-US" altLang="zh-CN" sz="2400">
                    <a:latin typeface="Cambria Math" panose="02040503050406030204" charset="0"/>
                    <a:ea typeface="宋体" panose="02010600030101010101" pitchFamily="2" charset="-122"/>
                    <a:cs typeface="Cambria Math" panose="02040503050406030204" charset="0"/>
                  </a:rPr>
                  <a:t>(3)</a:t>
                </a:r>
                <a14:m>
                  <m:oMath xmlns:m="http://schemas.openxmlformats.org/officeDocument/2006/math">
                    <m:r>
                      <a:rPr lang="en-US" altLang="zh-CN" sz="2400" i="1">
                        <a:latin typeface="Cambria Math" panose="02040503050406030204" charset="0"/>
                        <a:ea typeface="宋体" panose="02010600030101010101" pitchFamily="2" charset="-122"/>
                        <a:cs typeface="Cambria Math" panose="02040503050406030204" charset="0"/>
                      </a:rPr>
                      <m:t>𝐸</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𝑋</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𝐸</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𝑋</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𝜎</m:t>
                    </m:r>
                    <m:r>
                      <a:rPr lang="en-US" altLang="zh-CN" sz="2400" i="1">
                        <a:latin typeface="Cambria Math" panose="02040503050406030204" charset="0"/>
                        <a:ea typeface="宋体" panose="02010600030101010101" pitchFamily="2" charset="-122"/>
                        <a:cs typeface="Cambria Math" panose="02040503050406030204" charset="0"/>
                      </a:rPr>
                      <m:t>]</m:t>
                    </m:r>
                    <m:r>
                      <a:rPr lang="en-US" altLang="zh-CN" sz="2400" i="1">
                        <a:latin typeface="Cambria Math" panose="02040503050406030204" charset="0"/>
                        <a:ea typeface="宋体" panose="02010600030101010101" pitchFamily="2" charset="-122"/>
                        <a:cs typeface="Cambria Math" panose="02040503050406030204" charset="0"/>
                      </a:rPr>
                      <m:t>≤</m:t>
                    </m:r>
                    <m:f>
                      <m:fPr>
                        <m:ctrlPr>
                          <a:rPr lang="en-US" altLang="zh-CN" sz="2400" i="1">
                            <a:latin typeface="Cambria Math" panose="02040503050406030204" charset="0"/>
                            <a:ea typeface="宋体" panose="02010600030101010101" pitchFamily="2" charset="-122"/>
                            <a:cs typeface="Cambria Math" panose="02040503050406030204" charset="0"/>
                          </a:rPr>
                        </m:ctrlPr>
                      </m:fPr>
                      <m:num>
                        <m:r>
                          <a:rPr lang="en-US" altLang="zh-CN" sz="2400" i="1">
                            <a:latin typeface="Cambria Math" panose="02040503050406030204" charset="0"/>
                            <a:ea typeface="宋体" panose="02010600030101010101" pitchFamily="2" charset="-122"/>
                            <a:cs typeface="Cambria Math" panose="02040503050406030204" charset="0"/>
                          </a:rPr>
                          <m:t>1</m:t>
                        </m:r>
                      </m:num>
                      <m:den>
                        <m:sSup>
                          <m:sSupPr>
                            <m:ctrlPr>
                              <a:rPr lang="en-US" altLang="zh-CN" sz="2400" i="1">
                                <a:latin typeface="Cambria Math" panose="02040503050406030204" charset="0"/>
                                <a:ea typeface="宋体" panose="02010600030101010101" pitchFamily="2" charset="-122"/>
                                <a:cs typeface="Cambria Math" panose="02040503050406030204" charset="0"/>
                              </a:rPr>
                            </m:ctrlPr>
                          </m:sSupPr>
                          <m:e>
                            <m:r>
                              <a:rPr lang="en-US" altLang="zh-CN" sz="2400" i="1">
                                <a:latin typeface="Cambria Math" panose="02040503050406030204" charset="0"/>
                                <a:ea typeface="宋体" panose="02010600030101010101" pitchFamily="2" charset="-122"/>
                                <a:cs typeface="Cambria Math" panose="02040503050406030204" charset="0"/>
                              </a:rPr>
                              <m:t>𝑘</m:t>
                            </m:r>
                          </m:e>
                          <m:sup>
                            <m:r>
                              <a:rPr lang="en-US" altLang="zh-CN" sz="2400" i="1">
                                <a:latin typeface="Cambria Math" panose="02040503050406030204" charset="0"/>
                                <a:ea typeface="宋体" panose="02010600030101010101" pitchFamily="2" charset="-122"/>
                                <a:cs typeface="Cambria Math" panose="02040503050406030204" charset="0"/>
                              </a:rPr>
                              <m:t>2</m:t>
                            </m:r>
                          </m:sup>
                        </m:sSup>
                      </m:den>
                    </m:f>
                  </m:oMath>
                </a14:m>
                <a:r>
                  <a:rPr lang="en-US" altLang="zh-CN" sz="2400" i="1">
                    <a:latin typeface="Cambria Math" panose="02040503050406030204" charset="0"/>
                    <a:ea typeface="宋体" panose="02010600030101010101" pitchFamily="2" charset="-122"/>
                    <a:cs typeface="Cambria Math" panose="02040503050406030204" charset="0"/>
                  </a:rPr>
                  <a:t>     </a:t>
                </a:r>
                <a:r>
                  <a:rPr lang="zh-CN" altLang="en-US" sz="2400">
                    <a:latin typeface="Cambria Math" panose="02040503050406030204" charset="0"/>
                    <a:ea typeface="宋体" panose="02010600030101010101" pitchFamily="2" charset="-122"/>
                    <a:cs typeface="Cambria Math" panose="02040503050406030204" charset="0"/>
                  </a:rPr>
                  <a:t>称为为切比雪夫不等式，</a:t>
                </a:r>
                <a:r>
                  <a:rPr lang="zh-CN" altLang="en-US" sz="2400">
                    <a:latin typeface="Cambria Math" panose="02040503050406030204" charset="0"/>
                    <a:ea typeface="宋体" panose="02010600030101010101" pitchFamily="2" charset="-122"/>
                    <a:cs typeface="Cambria Math" panose="02040503050406030204" charset="0"/>
                  </a:rPr>
                  <a:t>可由马尔可夫不等式得到</a:t>
                </a:r>
                <a:endParaRPr lang="en-US" altLang="zh-CN" sz="2400" i="1">
                  <a:latin typeface="Cambria Math" panose="02040503050406030204" charset="0"/>
                  <a:ea typeface="宋体" panose="02010600030101010101" pitchFamily="2" charset="-122"/>
                  <a:cs typeface="Cambria Math" panose="02040503050406030204" charset="0"/>
                </a:endParaRPr>
              </a:p>
              <a:p>
                <a:pPr marL="1257300" lvl="2" indent="-342900" fontAlgn="auto">
                  <a:lnSpc>
                    <a:spcPct val="120000"/>
                  </a:lnSpc>
                  <a:buSzPct val="75000"/>
                  <a:buFont typeface="Wingdings" panose="05000000000000000000" charset="0"/>
                  <a:buChar char="l"/>
                </a:pPr>
                <a:endParaRPr lang="zh-CN" altLang="en-US" sz="2400">
                  <a:latin typeface="宋体" panose="02010600030101010101" pitchFamily="2" charset="-122"/>
                  <a:ea typeface="宋体" panose="02010600030101010101" pitchFamily="2" charset="-122"/>
                </a:endParaRPr>
              </a:p>
              <a:p>
                <a:pPr lvl="1" indent="0" fontAlgn="auto">
                  <a:lnSpc>
                    <a:spcPct val="120000"/>
                  </a:lnSpc>
                  <a:buSzPct val="75000"/>
                  <a:buFont typeface="Wingdings" panose="05000000000000000000" charset="0"/>
                  <a:buNone/>
                </a:pPr>
                <a:endParaRPr lang="zh-CN" altLang="en-US" sz="2400">
                  <a:latin typeface="Cambria Math" panose="02040503050406030204" charset="0"/>
                  <a:ea typeface="宋体" panose="02010600030101010101" pitchFamily="2" charset="-122"/>
                  <a:cs typeface="Cambria Math" panose="02040503050406030204" charset="0"/>
                </a:endParaRPr>
              </a:p>
            </p:txBody>
          </p:sp>
        </mc:Choice>
        <mc:Fallback>
          <p:sp>
            <p:nvSpPr>
              <p:cNvPr id="9" name="文本框 8"/>
              <p:cNvSpPr txBox="1">
                <a:spLocks noRot="1" noChangeAspect="1" noMove="1" noResize="1" noEditPoints="1" noAdjustHandles="1" noChangeArrowheads="1" noChangeShapeType="1" noTextEdit="1"/>
              </p:cNvSpPr>
              <p:nvPr/>
            </p:nvSpPr>
            <p:spPr>
              <a:xfrm>
                <a:off x="793750" y="1410970"/>
                <a:ext cx="10560050" cy="4702810"/>
              </a:xfrm>
              <a:prstGeom prst="rect">
                <a:avLst/>
              </a:prstGeom>
              <a:blipFill rotWithShape="1">
                <a:blip r:embed="rId2"/>
                <a:stretch>
                  <a:fillRect b="-25223"/>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6836194" y="6780865"/>
            <a:ext cx="5381839" cy="97126"/>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Light" panose="020B0300000000000000" pitchFamily="34" charset="-122"/>
              <a:ea typeface="思源黑体 CN Light" panose="020B0300000000000000" pitchFamily="34" charset="-122"/>
            </a:endParaRPr>
          </a:p>
        </p:txBody>
      </p:sp>
      <p:grpSp>
        <p:nvGrpSpPr>
          <p:cNvPr id="62" name="组合 61"/>
          <p:cNvGrpSpPr/>
          <p:nvPr/>
        </p:nvGrpSpPr>
        <p:grpSpPr>
          <a:xfrm>
            <a:off x="1033481" y="2487017"/>
            <a:ext cx="10194719" cy="2498150"/>
            <a:chOff x="1209755" y="4179558"/>
            <a:chExt cx="10194719" cy="2498150"/>
          </a:xfrm>
        </p:grpSpPr>
        <p:sp>
          <p:nvSpPr>
            <p:cNvPr id="63" name="文本框 62"/>
            <p:cNvSpPr txBox="1"/>
            <p:nvPr/>
          </p:nvSpPr>
          <p:spPr>
            <a:xfrm>
              <a:off x="1525143" y="4179558"/>
              <a:ext cx="1466850" cy="1445260"/>
            </a:xfrm>
            <a:prstGeom prst="rect">
              <a:avLst/>
            </a:prstGeom>
            <a:noFill/>
          </p:spPr>
          <p:txBody>
            <a:bodyPr wrap="none" rtlCol="0">
              <a:spAutoFit/>
            </a:bodyPr>
            <a:lstStyle/>
            <a:p>
              <a:r>
                <a:rPr lang="en-US" altLang="zh-CN" sz="8800" b="1" dirty="0">
                  <a:latin typeface="方正粗黑宋简体" panose="02000000000000000000" pitchFamily="2" charset="-122"/>
                  <a:ea typeface="方正粗黑宋简体" panose="02000000000000000000" pitchFamily="2" charset="-122"/>
                  <a:cs typeface="字魂105号-简雅黑" panose="00000500000000000000" pitchFamily="2" charset="-122"/>
                </a:rPr>
                <a:t>02</a:t>
              </a:r>
              <a:endParaRPr lang="zh-CN" altLang="en-US" sz="8800" b="1"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64" name="文本框 63"/>
            <p:cNvSpPr txBox="1"/>
            <p:nvPr/>
          </p:nvSpPr>
          <p:spPr>
            <a:xfrm>
              <a:off x="1525144" y="5355638"/>
              <a:ext cx="9879330" cy="1322070"/>
            </a:xfrm>
            <a:prstGeom prst="rect">
              <a:avLst/>
            </a:prstGeom>
            <a:noFill/>
          </p:spPr>
          <p:txBody>
            <a:bodyPr wrap="none" rtlCol="0">
              <a:spAutoFit/>
            </a:bodyPr>
            <a:lstStyle/>
            <a:p>
              <a:pPr algn="l"/>
              <a:r>
                <a:rPr lang="zh-CN" altLang="en-US" sz="4000" dirty="0">
                  <a:latin typeface="FZShengShiKaiShuS-EB-GB" panose="02000000000000000000" pitchFamily="2" charset="-122"/>
                  <a:ea typeface="FZShengShiKaiShuS-EB-GB" panose="02000000000000000000" pitchFamily="2" charset="-122"/>
                </a:rPr>
                <a:t>随机快速排序算法、随机选择算法、</a:t>
              </a:r>
              <a:endParaRPr lang="zh-CN" altLang="en-US" sz="4000" dirty="0">
                <a:latin typeface="FZShengShiKaiShuS-EB-GB" panose="02000000000000000000" pitchFamily="2" charset="-122"/>
                <a:ea typeface="FZShengShiKaiShuS-EB-GB" panose="02000000000000000000" pitchFamily="2" charset="-122"/>
              </a:endParaRPr>
            </a:p>
            <a:p>
              <a:pPr algn="l"/>
              <a:r>
                <a:rPr lang="en-US" altLang="zh-CN" sz="4000" dirty="0">
                  <a:latin typeface="FZShengShiKaiShuS-EB-GB" panose="02000000000000000000" pitchFamily="2" charset="-122"/>
                  <a:ea typeface="FZShengShiKaiShuS-EB-GB" panose="02000000000000000000" pitchFamily="2" charset="-122"/>
                </a:rPr>
                <a:t>n</a:t>
              </a:r>
              <a:r>
                <a:rPr lang="zh-CN" altLang="en-US" sz="4000" dirty="0">
                  <a:latin typeface="FZShengShiKaiShuS-EB-GB" panose="02000000000000000000" pitchFamily="2" charset="-122"/>
                  <a:ea typeface="FZShengShiKaiShuS-EB-GB" panose="02000000000000000000" pitchFamily="2" charset="-122"/>
                </a:rPr>
                <a:t>皇后随机</a:t>
              </a:r>
              <a:r>
                <a:rPr lang="zh-CN" altLang="en-US" sz="4000" dirty="0">
                  <a:latin typeface="FZShengShiKaiShuS-EB-GB" panose="02000000000000000000" pitchFamily="2" charset="-122"/>
                  <a:ea typeface="FZShengShiKaiShuS-EB-GB" panose="02000000000000000000" pitchFamily="2" charset="-122"/>
                </a:rPr>
                <a:t>选择算法</a:t>
              </a:r>
              <a:r>
                <a:rPr lang="en-US" altLang="zh-CN" sz="4000" dirty="0">
                  <a:latin typeface="FZShengShiKaiShuS-EB-GB" panose="02000000000000000000" pitchFamily="2" charset="-122"/>
                  <a:ea typeface="FZShengShiKaiShuS-EB-GB" panose="02000000000000000000" pitchFamily="2" charset="-122"/>
                </a:rPr>
                <a:t>——lasVegas</a:t>
              </a:r>
              <a:r>
                <a:rPr lang="zh-CN" altLang="en-US" sz="4000" dirty="0">
                  <a:latin typeface="FZShengShiKaiShuS-EB-GB" panose="02000000000000000000" pitchFamily="2" charset="-122"/>
                  <a:ea typeface="FZShengShiKaiShuS-EB-GB" panose="02000000000000000000" pitchFamily="2" charset="-122"/>
                </a:rPr>
                <a:t>型</a:t>
              </a:r>
              <a:r>
                <a:rPr lang="zh-CN" altLang="en-US" sz="4000" dirty="0">
                  <a:latin typeface="FZShengShiKaiShuS-EB-GB" panose="02000000000000000000" pitchFamily="2" charset="-122"/>
                  <a:ea typeface="FZShengShiKaiShuS-EB-GB" panose="02000000000000000000" pitchFamily="2" charset="-122"/>
                </a:rPr>
                <a:t>随机算法</a:t>
              </a:r>
              <a:endParaRPr lang="zh-CN" altLang="en-US" sz="4000" dirty="0">
                <a:latin typeface="FZShengShiKaiShuS-EB-GB" panose="02000000000000000000" pitchFamily="2" charset="-122"/>
                <a:ea typeface="FZShengShiKaiShuS-EB-GB" panose="02000000000000000000" pitchFamily="2" charset="-122"/>
              </a:endParaRPr>
            </a:p>
          </p:txBody>
        </p:sp>
        <p:cxnSp>
          <p:nvCxnSpPr>
            <p:cNvPr id="66" name="直接连接符 55"/>
            <p:cNvCxnSpPr/>
            <p:nvPr/>
          </p:nvCxnSpPr>
          <p:spPr>
            <a:xfrm>
              <a:off x="1209755" y="4396902"/>
              <a:ext cx="0" cy="1579587"/>
            </a:xfrm>
            <a:prstGeom prst="line">
              <a:avLst/>
            </a:prstGeom>
            <a:ln w="127000">
              <a:solidFill>
                <a:srgbClr val="9A0001"/>
              </a:solidFill>
            </a:ln>
          </p:spPr>
          <p:style>
            <a:lnRef idx="1">
              <a:schemeClr val="accent1"/>
            </a:lnRef>
            <a:fillRef idx="0">
              <a:schemeClr val="accent1"/>
            </a:fillRef>
            <a:effectRef idx="0">
              <a:schemeClr val="accent1"/>
            </a:effectRef>
            <a:fontRef idx="minor">
              <a:schemeClr val="tx1"/>
            </a:fontRef>
          </p:style>
        </p:cxnSp>
      </p:grpSp>
      <p:grpSp>
        <p:nvGrpSpPr>
          <p:cNvPr id="71" name="组合 70"/>
          <p:cNvGrpSpPr/>
          <p:nvPr/>
        </p:nvGrpSpPr>
        <p:grpSpPr>
          <a:xfrm>
            <a:off x="10254830" y="2772819"/>
            <a:ext cx="1528321" cy="302448"/>
            <a:chOff x="5796136" y="4189567"/>
            <a:chExt cx="1146539" cy="226895"/>
          </a:xfrm>
          <a:solidFill>
            <a:srgbClr val="9A0001"/>
          </a:solidFill>
          <a:effectLst/>
        </p:grpSpPr>
        <p:sp>
          <p:nvSpPr>
            <p:cNvPr id="72" name="流程图: 数据 9"/>
            <p:cNvSpPr/>
            <p:nvPr/>
          </p:nvSpPr>
          <p:spPr>
            <a:xfrm>
              <a:off x="579613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3" name="流程图: 数据 9"/>
            <p:cNvSpPr/>
            <p:nvPr/>
          </p:nvSpPr>
          <p:spPr>
            <a:xfrm>
              <a:off x="593750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4" name="流程图: 数据 9"/>
            <p:cNvSpPr/>
            <p:nvPr/>
          </p:nvSpPr>
          <p:spPr>
            <a:xfrm>
              <a:off x="607887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5" name="流程图: 数据 9"/>
            <p:cNvSpPr/>
            <p:nvPr/>
          </p:nvSpPr>
          <p:spPr>
            <a:xfrm>
              <a:off x="622024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dirty="0">
                <a:solidFill>
                  <a:prstClr val="white"/>
                </a:solidFill>
              </a:endParaRPr>
            </a:p>
          </p:txBody>
        </p:sp>
        <p:sp>
          <p:nvSpPr>
            <p:cNvPr id="76" name="流程图: 数据 9"/>
            <p:cNvSpPr/>
            <p:nvPr/>
          </p:nvSpPr>
          <p:spPr>
            <a:xfrm>
              <a:off x="636161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7" name="流程图: 数据 9"/>
            <p:cNvSpPr/>
            <p:nvPr/>
          </p:nvSpPr>
          <p:spPr>
            <a:xfrm>
              <a:off x="650298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8" name="流程图: 数据 9"/>
            <p:cNvSpPr/>
            <p:nvPr/>
          </p:nvSpPr>
          <p:spPr>
            <a:xfrm>
              <a:off x="6644356"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sp>
          <p:nvSpPr>
            <p:cNvPr id="79" name="流程图: 数据 9"/>
            <p:cNvSpPr/>
            <p:nvPr/>
          </p:nvSpPr>
          <p:spPr>
            <a:xfrm>
              <a:off x="6785729" y="4189567"/>
              <a:ext cx="156946" cy="22689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1" fmla="*/ 0 w 18208"/>
                <a:gd name="connsiteY0-2" fmla="*/ 10042 h 10042"/>
                <a:gd name="connsiteX1-3" fmla="*/ 2000 w 18208"/>
                <a:gd name="connsiteY1-4" fmla="*/ 42 h 10042"/>
                <a:gd name="connsiteX2-5" fmla="*/ 18208 w 18208"/>
                <a:gd name="connsiteY2-6" fmla="*/ 0 h 10042"/>
                <a:gd name="connsiteX3-7" fmla="*/ 8000 w 18208"/>
                <a:gd name="connsiteY3-8" fmla="*/ 10042 h 10042"/>
                <a:gd name="connsiteX4-9" fmla="*/ 0 w 18208"/>
                <a:gd name="connsiteY4-10" fmla="*/ 10042 h 10042"/>
                <a:gd name="connsiteX0-11" fmla="*/ 0 w 18208"/>
                <a:gd name="connsiteY0-12" fmla="*/ 10042 h 10042"/>
                <a:gd name="connsiteX1-13" fmla="*/ 10498 w 18208"/>
                <a:gd name="connsiteY1-14" fmla="*/ 126 h 10042"/>
                <a:gd name="connsiteX2-15" fmla="*/ 18208 w 18208"/>
                <a:gd name="connsiteY2-16" fmla="*/ 0 h 10042"/>
                <a:gd name="connsiteX3-17" fmla="*/ 8000 w 18208"/>
                <a:gd name="connsiteY3-18" fmla="*/ 10042 h 10042"/>
                <a:gd name="connsiteX4-19" fmla="*/ 0 w 18208"/>
                <a:gd name="connsiteY4-20" fmla="*/ 10042 h 100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08" h="10042">
                  <a:moveTo>
                    <a:pt x="0" y="10042"/>
                  </a:moveTo>
                  <a:lnTo>
                    <a:pt x="10498" y="126"/>
                  </a:lnTo>
                  <a:lnTo>
                    <a:pt x="18208" y="0"/>
                  </a:lnTo>
                  <a:lnTo>
                    <a:pt x="8000" y="10042"/>
                  </a:lnTo>
                  <a:lnTo>
                    <a:pt x="0" y="10042"/>
                  </a:lnTo>
                  <a:close/>
                </a:path>
              </a:pathLst>
            </a:custGeom>
            <a:grpFill/>
            <a:ln>
              <a:solidFill>
                <a:srgbClr val="9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endParaRPr>
            </a:p>
          </p:txBody>
        </p:sp>
      </p:grpSp>
      <p:cxnSp>
        <p:nvCxnSpPr>
          <p:cNvPr id="80" name="直接连接符 92"/>
          <p:cNvCxnSpPr/>
          <p:nvPr/>
        </p:nvCxnSpPr>
        <p:spPr>
          <a:xfrm>
            <a:off x="5313328" y="2924043"/>
            <a:ext cx="4726249" cy="0"/>
          </a:xfrm>
          <a:prstGeom prst="line">
            <a:avLst/>
          </a:prstGeom>
          <a:ln w="38100">
            <a:solidFill>
              <a:srgbClr val="9A0001"/>
            </a:solidFill>
          </a:ln>
          <a:effectLst/>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5" name="灯片编号占位符 4"/>
          <p:cNvSpPr>
            <a:spLocks noGrp="1"/>
          </p:cNvSpPr>
          <p:nvPr>
            <p:ph type="sldNum" sz="quarter" idx="12"/>
          </p:nvPr>
        </p:nvSpPr>
        <p:spPr/>
        <p:txBody>
          <a:bodyPr/>
          <a:lstStyle/>
          <a:p>
            <a:fld id="{3505B016-64E1-4432-88BD-C1FDDF8765E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38404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随机快速排序</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算法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184275"/>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宋体" panose="02010600030101010101" pitchFamily="2" charset="-122"/>
                <a:ea typeface="宋体" panose="02010600030101010101" pitchFamily="2" charset="-122"/>
              </a:rPr>
              <a:t>随机快速</a:t>
            </a:r>
            <a:r>
              <a:rPr lang="zh-CN" altLang="en-US" sz="2400">
                <a:latin typeface="宋体" panose="02010600030101010101" pitchFamily="2" charset="-122"/>
                <a:ea typeface="宋体" panose="02010600030101010101" pitchFamily="2" charset="-122"/>
              </a:rPr>
              <a:t>排序算法：</a:t>
            </a:r>
            <a:endParaRPr lang="zh-CN" altLang="en-US" sz="2400">
              <a:latin typeface="宋体" panose="02010600030101010101" pitchFamily="2" charset="-122"/>
              <a:ea typeface="宋体" panose="02010600030101010101" pitchFamily="2" charset="-122"/>
            </a:endParaRPr>
          </a:p>
          <a:p>
            <a:pPr lvl="2" indent="0" fontAlgn="auto">
              <a:lnSpc>
                <a:spcPct val="120000"/>
              </a:lnSpc>
              <a:buSzPct val="75000"/>
              <a:buNone/>
            </a:pPr>
            <a:r>
              <a:rPr lang="zh-CN" altLang="en-US" sz="2400">
                <a:latin typeface="Cambria Math" panose="02040503050406030204" charset="0"/>
                <a:ea typeface="宋体" panose="02010600030101010101" pitchFamily="2" charset="-122"/>
                <a:cs typeface="Cambria Math" panose="02040503050406030204" charset="0"/>
              </a:rPr>
              <a:t>输入：包含</a:t>
            </a:r>
            <a:r>
              <a:rPr lang="en-US" altLang="zh-CN" sz="2400">
                <a:latin typeface="Cambria Math" panose="02040503050406030204" charset="0"/>
                <a:ea typeface="宋体" panose="02010600030101010101" pitchFamily="2" charset="-122"/>
                <a:cs typeface="Cambria Math" panose="02040503050406030204" charset="0"/>
              </a:rPr>
              <a:t> n </a:t>
            </a:r>
            <a:r>
              <a:rPr lang="zh-CN" altLang="en-US" sz="2400">
                <a:latin typeface="Cambria Math" panose="02040503050406030204" charset="0"/>
                <a:ea typeface="宋体" panose="02010600030101010101" pitchFamily="2" charset="-122"/>
                <a:cs typeface="Cambria Math" panose="02040503050406030204" charset="0"/>
              </a:rPr>
              <a:t>个元素的数组</a:t>
            </a:r>
            <a:endParaRPr lang="zh-CN" altLang="en-US"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zh-CN" altLang="en-US" sz="2400">
                <a:latin typeface="Cambria Math" panose="02040503050406030204" charset="0"/>
                <a:ea typeface="宋体" panose="02010600030101010101" pitchFamily="2" charset="-122"/>
                <a:cs typeface="Cambria Math" panose="02040503050406030204" charset="0"/>
              </a:rPr>
              <a:t>输出：经过排序的</a:t>
            </a:r>
            <a:r>
              <a:rPr lang="en-US" altLang="zh-CN" sz="2400">
                <a:latin typeface="Cambria Math" panose="02040503050406030204" charset="0"/>
                <a:ea typeface="宋体" panose="02010600030101010101" pitchFamily="2" charset="-122"/>
                <a:cs typeface="Cambria Math" panose="02040503050406030204" charset="0"/>
              </a:rPr>
              <a:t> n </a:t>
            </a:r>
            <a:r>
              <a:rPr lang="zh-CN" altLang="en-US" sz="2400">
                <a:latin typeface="Cambria Math" panose="02040503050406030204" charset="0"/>
                <a:ea typeface="宋体" panose="02010600030101010101" pitchFamily="2" charset="-122"/>
                <a:cs typeface="Cambria Math" panose="02040503050406030204" charset="0"/>
              </a:rPr>
              <a:t>个元素的数组</a:t>
            </a:r>
            <a:endParaRPr lang="zh-CN" altLang="en-US"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1. </a:t>
            </a:r>
            <a:r>
              <a:rPr lang="zh-CN" altLang="en-US" sz="2400">
                <a:latin typeface="Cambria Math" panose="02040503050406030204" charset="0"/>
                <a:ea typeface="宋体" panose="02010600030101010101" pitchFamily="2" charset="-122"/>
                <a:cs typeface="Cambria Math" panose="02040503050406030204" charset="0"/>
              </a:rPr>
              <a:t>若数组包含</a:t>
            </a:r>
            <a:r>
              <a:rPr lang="en-US" altLang="zh-CN" sz="2400">
                <a:latin typeface="Cambria Math" panose="02040503050406030204" charset="0"/>
                <a:ea typeface="宋体" panose="02010600030101010101" pitchFamily="2" charset="-122"/>
                <a:cs typeface="Cambria Math" panose="02040503050406030204" charset="0"/>
              </a:rPr>
              <a:t> 0 </a:t>
            </a:r>
            <a:r>
              <a:rPr lang="zh-CN" altLang="en-US" sz="2400">
                <a:latin typeface="Cambria Math" panose="02040503050406030204" charset="0"/>
                <a:ea typeface="宋体" panose="02010600030101010101" pitchFamily="2" charset="-122"/>
                <a:cs typeface="Cambria Math" panose="02040503050406030204" charset="0"/>
              </a:rPr>
              <a:t>或</a:t>
            </a:r>
            <a:r>
              <a:rPr lang="en-US" altLang="zh-CN" sz="2400">
                <a:latin typeface="Cambria Math" panose="02040503050406030204" charset="0"/>
                <a:ea typeface="宋体" panose="02010600030101010101" pitchFamily="2" charset="-122"/>
                <a:cs typeface="Cambria Math" panose="02040503050406030204" charset="0"/>
              </a:rPr>
              <a:t> 1 </a:t>
            </a:r>
            <a:r>
              <a:rPr lang="zh-CN" altLang="en-US" sz="2400">
                <a:latin typeface="Cambria Math" panose="02040503050406030204" charset="0"/>
                <a:ea typeface="宋体" panose="02010600030101010101" pitchFamily="2" charset="-122"/>
                <a:cs typeface="Cambria Math" panose="02040503050406030204" charset="0"/>
              </a:rPr>
              <a:t>个元素则返回</a:t>
            </a:r>
            <a:endParaRPr lang="zh-CN" altLang="en-US"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2. </a:t>
            </a:r>
            <a:r>
              <a:rPr lang="zh-CN" altLang="en-US" sz="2400" b="1">
                <a:latin typeface="Cambria Math" panose="02040503050406030204" charset="0"/>
                <a:ea typeface="宋体" panose="02010600030101010101" pitchFamily="2" charset="-122"/>
                <a:cs typeface="Cambria Math" panose="02040503050406030204" charset="0"/>
              </a:rPr>
              <a:t>从数组中随机选择一个元素作为枢轴元素</a:t>
            </a:r>
            <a:endParaRPr lang="zh-CN" altLang="en-US" sz="2400" b="1">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3. </a:t>
            </a:r>
            <a:r>
              <a:rPr lang="zh-CN" altLang="en-US" sz="2400">
                <a:latin typeface="Cambria Math" panose="02040503050406030204" charset="0"/>
                <a:ea typeface="宋体" panose="02010600030101010101" pitchFamily="2" charset="-122"/>
                <a:cs typeface="Cambria Math" panose="02040503050406030204" charset="0"/>
              </a:rPr>
              <a:t>把数组元素分为三个子数组，并且按照</a:t>
            </a:r>
            <a:r>
              <a:rPr lang="en-US" altLang="zh-CN" sz="2400">
                <a:latin typeface="Cambria Math" panose="02040503050406030204" charset="0"/>
                <a:ea typeface="宋体" panose="02010600030101010101" pitchFamily="2" charset="-122"/>
                <a:cs typeface="Cambria Math" panose="02040503050406030204" charset="0"/>
              </a:rPr>
              <a:t> A, B, C </a:t>
            </a:r>
            <a:r>
              <a:rPr lang="zh-CN" altLang="en-US" sz="2400">
                <a:latin typeface="Cambria Math" panose="02040503050406030204" charset="0"/>
                <a:ea typeface="宋体" panose="02010600030101010101" pitchFamily="2" charset="-122"/>
                <a:cs typeface="Cambria Math" panose="02040503050406030204" charset="0"/>
              </a:rPr>
              <a:t>顺序排列</a:t>
            </a:r>
            <a:endParaRPr lang="zh-CN" altLang="en-US"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A</a:t>
            </a:r>
            <a:r>
              <a:rPr lang="zh-CN" altLang="en-US" sz="2400">
                <a:latin typeface="Cambria Math" panose="02040503050406030204" charset="0"/>
                <a:ea typeface="宋体" panose="02010600030101010101" pitchFamily="2" charset="-122"/>
                <a:cs typeface="Cambria Math" panose="02040503050406030204" charset="0"/>
              </a:rPr>
              <a:t>：包含比枢轴元素小的元素；</a:t>
            </a:r>
            <a:endParaRPr lang="zh-CN" altLang="en-US"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B</a:t>
            </a:r>
            <a:r>
              <a:rPr lang="zh-CN" altLang="en-US" sz="2400">
                <a:latin typeface="Cambria Math" panose="02040503050406030204" charset="0"/>
                <a:ea typeface="宋体" panose="02010600030101010101" pitchFamily="2" charset="-122"/>
                <a:cs typeface="Cambria Math" panose="02040503050406030204" charset="0"/>
              </a:rPr>
              <a:t>：包含与枢轴元素相等的元素；</a:t>
            </a:r>
            <a:endParaRPr lang="zh-CN" altLang="en-US"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C</a:t>
            </a:r>
            <a:r>
              <a:rPr lang="zh-CN" altLang="en-US" sz="2400">
                <a:latin typeface="Cambria Math" panose="02040503050406030204" charset="0"/>
                <a:ea typeface="宋体" panose="02010600030101010101" pitchFamily="2" charset="-122"/>
                <a:cs typeface="Cambria Math" panose="02040503050406030204" charset="0"/>
              </a:rPr>
              <a:t>：包含比枢轴元素大的元素</a:t>
            </a:r>
            <a:r>
              <a:rPr lang="en-US" altLang="zh-CN" sz="2400">
                <a:latin typeface="Cambria Math" panose="02040503050406030204" charset="0"/>
                <a:ea typeface="宋体" panose="02010600030101010101" pitchFamily="2" charset="-122"/>
                <a:cs typeface="Cambria Math" panose="02040503050406030204" charset="0"/>
              </a:rPr>
              <a:t>. </a:t>
            </a:r>
            <a:endParaRPr lang="en-US" altLang="zh-CN"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400">
                <a:latin typeface="Cambria Math" panose="02040503050406030204" charset="0"/>
                <a:ea typeface="宋体" panose="02010600030101010101" pitchFamily="2" charset="-122"/>
                <a:cs typeface="Cambria Math" panose="02040503050406030204" charset="0"/>
              </a:rPr>
              <a:t>4</a:t>
            </a:r>
            <a:r>
              <a:rPr lang="zh-CN" altLang="en-US" sz="2400">
                <a:latin typeface="Cambria Math" panose="02040503050406030204" charset="0"/>
                <a:ea typeface="宋体" panose="02010600030101010101" pitchFamily="2" charset="-122"/>
                <a:cs typeface="Cambria Math" panose="02040503050406030204" charset="0"/>
              </a:rPr>
              <a:t>．对</a:t>
            </a:r>
            <a:r>
              <a:rPr lang="en-US" altLang="zh-CN" sz="2400">
                <a:latin typeface="Cambria Math" panose="02040503050406030204" charset="0"/>
                <a:ea typeface="宋体" panose="02010600030101010101" pitchFamily="2" charset="-122"/>
                <a:cs typeface="Cambria Math" panose="02040503050406030204" charset="0"/>
              </a:rPr>
              <a:t> A </a:t>
            </a:r>
            <a:r>
              <a:rPr lang="zh-CN" altLang="en-US" sz="2400">
                <a:latin typeface="Cambria Math" panose="02040503050406030204" charset="0"/>
                <a:ea typeface="宋体" panose="02010600030101010101" pitchFamily="2" charset="-122"/>
                <a:cs typeface="Cambria Math" panose="02040503050406030204" charset="0"/>
              </a:rPr>
              <a:t>和</a:t>
            </a:r>
            <a:r>
              <a:rPr lang="en-US" altLang="zh-CN" sz="2400">
                <a:latin typeface="Cambria Math" panose="02040503050406030204" charset="0"/>
                <a:ea typeface="宋体" panose="02010600030101010101" pitchFamily="2" charset="-122"/>
                <a:cs typeface="Cambria Math" panose="02040503050406030204" charset="0"/>
              </a:rPr>
              <a:t> C </a:t>
            </a:r>
            <a:r>
              <a:rPr lang="zh-CN" altLang="en-US" sz="2400">
                <a:latin typeface="Cambria Math" panose="02040503050406030204" charset="0"/>
                <a:ea typeface="宋体" panose="02010600030101010101" pitchFamily="2" charset="-122"/>
                <a:cs typeface="Cambria Math" panose="02040503050406030204" charset="0"/>
              </a:rPr>
              <a:t>递归地执行上述步骤</a:t>
            </a:r>
            <a:r>
              <a:rPr lang="en-US" altLang="zh-CN" sz="2400">
                <a:latin typeface="Cambria Math" panose="02040503050406030204" charset="0"/>
                <a:ea typeface="宋体" panose="02010600030101010101" pitchFamily="2" charset="-122"/>
                <a:cs typeface="Cambria Math" panose="02040503050406030204" charset="0"/>
              </a:rPr>
              <a:t>.</a:t>
            </a:r>
            <a:endParaRPr lang="en-US" altLang="zh-CN" sz="2400">
              <a:latin typeface="Cambria Math" panose="02040503050406030204" charset="0"/>
              <a:ea typeface="宋体" panose="02010600030101010101" pitchFamily="2" charset="-122"/>
              <a:cs typeface="Cambria Math" panose="02040503050406030204" charset="0"/>
            </a:endParaRPr>
          </a:p>
          <a:p>
            <a:pPr marL="342900" lvl="0" indent="-342900" fontAlgn="auto">
              <a:lnSpc>
                <a:spcPct val="120000"/>
              </a:lnSpc>
              <a:buSzPct val="75000"/>
              <a:buFont typeface="Wingdings" panose="05000000000000000000" charset="0"/>
              <a:buChar char="l"/>
            </a:pPr>
            <a:r>
              <a:rPr lang="zh-CN" altLang="en-US" sz="2400">
                <a:latin typeface="宋体" panose="02010600030101010101" pitchFamily="2" charset="-122"/>
                <a:ea typeface="宋体" panose="02010600030101010101" pitchFamily="2" charset="-122"/>
              </a:rPr>
              <a:t>普通快排在第</a:t>
            </a:r>
            <a:r>
              <a:rPr lang="en-US" altLang="zh-CN" sz="2400">
                <a:latin typeface="宋体" panose="02010600030101010101" pitchFamily="2" charset="-122"/>
                <a:ea typeface="宋体" panose="02010600030101010101" pitchFamily="2" charset="-122"/>
              </a:rPr>
              <a:t>2</a:t>
            </a:r>
            <a:r>
              <a:rPr lang="zh-CN" altLang="en-US" sz="2400">
                <a:latin typeface="宋体" panose="02010600030101010101" pitchFamily="2" charset="-122"/>
                <a:ea typeface="宋体" panose="02010600030101010101" pitchFamily="2" charset="-122"/>
              </a:rPr>
              <a:t>步采用一种确定性的方法选择枢纽元素，一般选择第一个、最后一个或者中间元素作为枢纽值。随机快速排序在这一步进行随机</a:t>
            </a:r>
            <a:r>
              <a:rPr lang="zh-CN" altLang="en-US" sz="2400">
                <a:latin typeface="宋体" panose="02010600030101010101" pitchFamily="2" charset="-122"/>
                <a:ea typeface="宋体" panose="02010600030101010101" pitchFamily="2" charset="-122"/>
              </a:rPr>
              <a:t>选择</a:t>
            </a:r>
            <a:endParaRPr lang="zh-CN" altLang="en-US" sz="2400">
              <a:latin typeface="宋体" panose="02010600030101010101" pitchFamily="2" charset="-122"/>
              <a:ea typeface="宋体" panose="02010600030101010101" pitchFamily="2" charset="-122"/>
            </a:endParaRPr>
          </a:p>
          <a:p>
            <a:pPr marL="0" lvl="0" indent="0" fontAlgn="auto">
              <a:lnSpc>
                <a:spcPct val="120000"/>
              </a:lnSpc>
              <a:buSzPct val="75000"/>
              <a:buNone/>
            </a:pPr>
            <a:endParaRPr lang="en-US" altLang="zh-CN" sz="2400">
              <a:latin typeface="Cambria Math" panose="02040503050406030204" charset="0"/>
              <a:ea typeface="宋体" panose="02010600030101010101" pitchFamily="2" charset="-122"/>
              <a:cs typeface="Cambria Math" panose="02040503050406030204" charset="0"/>
            </a:endParaRPr>
          </a:p>
          <a:p>
            <a:pPr lvl="1" indent="0" fontAlgn="auto">
              <a:lnSpc>
                <a:spcPct val="120000"/>
              </a:lnSpc>
              <a:buSzPct val="75000"/>
              <a:buFont typeface="Wingdings" panose="05000000000000000000" charset="0"/>
              <a:buNone/>
            </a:pPr>
            <a:endParaRPr lang="zh-CN" altLang="en-US" sz="2400">
              <a:latin typeface="Cambria Math" panose="02040503050406030204" charset="0"/>
              <a:ea typeface="宋体" panose="02010600030101010101" pitchFamily="2" charset="-122"/>
              <a:cs typeface="Cambria Math"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38404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随机快速排序</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算法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15316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300">
                <a:latin typeface="Cambria Math" panose="02040503050406030204" charset="0"/>
                <a:ea typeface="宋体" panose="02010600030101010101" pitchFamily="2" charset="-122"/>
                <a:cs typeface="Cambria Math" panose="02040503050406030204" charset="0"/>
              </a:rPr>
              <a:t>随机算法的目的</a:t>
            </a:r>
            <a:r>
              <a:rPr lang="en-US" altLang="zh-CN" sz="2300">
                <a:latin typeface="Cambria Math" panose="02040503050406030204" charset="0"/>
                <a:ea typeface="宋体" panose="02010600030101010101" pitchFamily="2" charset="-122"/>
                <a:cs typeface="Cambria Math" panose="02040503050406030204" charset="0"/>
              </a:rPr>
              <a:t>(1)</a:t>
            </a:r>
            <a:r>
              <a:rPr lang="zh-CN" altLang="en-US" sz="2300">
                <a:latin typeface="Cambria Math" panose="02040503050406030204" charset="0"/>
                <a:ea typeface="宋体" panose="02010600030101010101" pitchFamily="2" charset="-122"/>
                <a:cs typeface="Cambria Math" panose="02040503050406030204" charset="0"/>
              </a:rPr>
              <a:t>：</a:t>
            </a:r>
            <a:endParaRPr lang="zh-CN" altLang="en-US" sz="2300">
              <a:latin typeface="Cambria Math" panose="02040503050406030204" charset="0"/>
              <a:ea typeface="宋体" panose="02010600030101010101" pitchFamily="2" charset="-122"/>
              <a:cs typeface="Cambria Math" panose="02040503050406030204" charset="0"/>
            </a:endParaRPr>
          </a:p>
          <a:p>
            <a:pPr marL="800100" lvl="1" indent="-342900" fontAlgn="auto">
              <a:lnSpc>
                <a:spcPct val="120000"/>
              </a:lnSpc>
              <a:buSzPct val="75000"/>
              <a:buFont typeface="Wingdings" panose="05000000000000000000" charset="0"/>
              <a:buChar char="l"/>
            </a:pPr>
            <a:r>
              <a:rPr lang="zh-CN" altLang="en-US" sz="2300" b="1">
                <a:latin typeface="Cambria Math" panose="02040503050406030204" charset="0"/>
                <a:ea typeface="宋体" panose="02010600030101010101" pitchFamily="2" charset="-122"/>
                <a:cs typeface="Cambria Math" panose="02040503050406030204" charset="0"/>
              </a:rPr>
              <a:t>避免落入最坏情况</a:t>
            </a:r>
            <a:r>
              <a:rPr lang="zh-CN" altLang="en-US" sz="2300">
                <a:latin typeface="Cambria Math" panose="02040503050406030204" charset="0"/>
                <a:ea typeface="宋体" panose="02010600030101010101" pitchFamily="2" charset="-122"/>
                <a:cs typeface="Cambria Math" panose="02040503050406030204" charset="0"/>
              </a:rPr>
              <a:t>：针对某些确定性算法，算法的平均复杂度和最坏情况复杂度相差较大，</a:t>
            </a:r>
            <a:r>
              <a:rPr lang="zh-CN" altLang="en-US" sz="2300">
                <a:latin typeface="Cambria Math" panose="02040503050406030204" charset="0"/>
                <a:ea typeface="宋体" panose="02010600030101010101" pitchFamily="2" charset="-122"/>
                <a:cs typeface="Cambria Math" panose="02040503050406030204" charset="0"/>
                <a:sym typeface="+mn-ea"/>
              </a:rPr>
              <a:t>例如快速排序算法。</a:t>
            </a:r>
            <a:r>
              <a:rPr lang="zh-CN" altLang="en-US" sz="2300">
                <a:latin typeface="Cambria Math" panose="02040503050406030204" charset="0"/>
                <a:ea typeface="宋体" panose="02010600030101010101" pitchFamily="2" charset="-122"/>
                <a:cs typeface="Cambria Math" panose="02040503050406030204" charset="0"/>
              </a:rPr>
              <a:t>此时，可以通过在算法中加入某些随机因素，以避免算法落入最坏情况。通常这类算法被称为</a:t>
            </a:r>
            <a:r>
              <a:rPr lang="zh-CN" altLang="en-US" sz="2300" b="1">
                <a:latin typeface="Cambria Math" panose="02040503050406030204" charset="0"/>
                <a:ea typeface="宋体" panose="02010600030101010101" pitchFamily="2" charset="-122"/>
                <a:cs typeface="Cambria Math" panose="02040503050406030204" charset="0"/>
              </a:rPr>
              <a:t>舍伍德算法（</a:t>
            </a:r>
            <a:r>
              <a:rPr lang="en-US" altLang="zh-CN" sz="2300" b="1">
                <a:latin typeface="Cambria Math" panose="02040503050406030204" charset="0"/>
                <a:ea typeface="宋体" panose="02010600030101010101" pitchFamily="2" charset="-122"/>
                <a:cs typeface="Cambria Math" panose="02040503050406030204" charset="0"/>
              </a:rPr>
              <a:t>Sherwood</a:t>
            </a:r>
            <a:r>
              <a:rPr lang="zh-CN" altLang="en-US" sz="2300" b="1">
                <a:latin typeface="Cambria Math" panose="02040503050406030204" charset="0"/>
                <a:ea typeface="宋体" panose="02010600030101010101" pitchFamily="2" charset="-122"/>
                <a:cs typeface="Cambria Math" panose="02040503050406030204" charset="0"/>
              </a:rPr>
              <a:t>）</a:t>
            </a:r>
            <a:r>
              <a:rPr lang="zh-CN" altLang="en-US" sz="2300">
                <a:latin typeface="Cambria Math" panose="02040503050406030204" charset="0"/>
                <a:ea typeface="宋体" panose="02010600030101010101" pitchFamily="2" charset="-122"/>
                <a:cs typeface="Cambria Math" panose="02040503050406030204" charset="0"/>
              </a:rPr>
              <a:t>。舍伍德算法一定会求出一个解，这个解一定正确。但是算法的时间复杂度不会变化</a:t>
            </a:r>
            <a:r>
              <a:rPr lang="en-US" altLang="zh-CN" sz="2300">
                <a:latin typeface="Cambria Math" panose="02040503050406030204" charset="0"/>
                <a:ea typeface="宋体" panose="02010600030101010101" pitchFamily="2" charset="-122"/>
                <a:cs typeface="Cambria Math" panose="02040503050406030204" charset="0"/>
              </a:rPr>
              <a:t> </a:t>
            </a:r>
            <a:r>
              <a:rPr lang="zh-CN" altLang="en-US" sz="2300">
                <a:latin typeface="Cambria Math" panose="02040503050406030204" charset="0"/>
                <a:ea typeface="宋体" panose="02010600030101010101" pitchFamily="2" charset="-122"/>
                <a:cs typeface="Cambria Math" panose="02040503050406030204" charset="0"/>
              </a:rPr>
              <a:t>。</a:t>
            </a:r>
            <a:r>
              <a:rPr lang="en-US" altLang="zh-CN" sz="2300" b="1">
                <a:latin typeface="Cambria Math" panose="02040503050406030204" charset="0"/>
                <a:ea typeface="宋体" panose="02010600030101010101" pitchFamily="2" charset="-122"/>
                <a:cs typeface="Cambria Math" panose="02040503050406030204" charset="0"/>
              </a:rPr>
              <a:t>SherWood</a:t>
            </a:r>
            <a:r>
              <a:rPr lang="zh-CN" altLang="en-US" sz="2300" b="1">
                <a:latin typeface="Cambria Math" panose="02040503050406030204" charset="0"/>
                <a:ea typeface="宋体" panose="02010600030101010101" pitchFamily="2" charset="-122"/>
                <a:cs typeface="Cambria Math" panose="02040503050406030204" charset="0"/>
              </a:rPr>
              <a:t>算法不是避免了最坏情况发生，最坏情况还是有可能发生，但是，这样可以消除输入对算法性能的影响。</a:t>
            </a:r>
            <a:endParaRPr lang="zh-CN" altLang="en-US" sz="2300" b="1">
              <a:latin typeface="Cambria Math" panose="02040503050406030204" charset="0"/>
              <a:ea typeface="宋体" panose="02010600030101010101" pitchFamily="2" charset="-122"/>
              <a:cs typeface="Cambria Math" panose="02040503050406030204" charset="0"/>
            </a:endParaRPr>
          </a:p>
          <a:p>
            <a:pPr marL="800100" lvl="1" indent="-342900" fontAlgn="auto">
              <a:lnSpc>
                <a:spcPct val="120000"/>
              </a:lnSpc>
              <a:buSzPct val="75000"/>
              <a:buFont typeface="Wingdings" panose="05000000000000000000" charset="0"/>
              <a:buChar char="l"/>
            </a:pPr>
            <a:r>
              <a:rPr lang="zh-CN" altLang="en-US" sz="2300">
                <a:latin typeface="Cambria Math" panose="02040503050406030204" charset="0"/>
                <a:ea typeface="宋体" panose="02010600030101010101" pitchFamily="2" charset="-122"/>
                <a:cs typeface="Cambria Math" panose="02040503050406030204" charset="0"/>
              </a:rPr>
              <a:t>比如存在攻击者或者对手模型，对于总是选择第一个元素作为枢纽的快速排序，他们就可以通过产生升序或降序数组使得每次运行都是最差运行时间。而加入随机化过程之后，没有特别的输入会引起最坏情况行为。只有随机数生成器产生一个不走运的排列（可能性极小），算法才会运行得很差。</a:t>
            </a:r>
            <a:endParaRPr lang="zh-CN" altLang="en-US" sz="2300">
              <a:latin typeface="Cambria Math" panose="02040503050406030204" charset="0"/>
              <a:ea typeface="宋体" panose="02010600030101010101" pitchFamily="2" charset="-122"/>
              <a:cs typeface="Cambria Math" panose="02040503050406030204" charset="0"/>
            </a:endParaRPr>
          </a:p>
          <a:p>
            <a:pPr lvl="1" indent="0" fontAlgn="auto">
              <a:lnSpc>
                <a:spcPct val="120000"/>
              </a:lnSpc>
              <a:buSzPct val="75000"/>
              <a:buFont typeface="Wingdings" panose="05000000000000000000" charset="0"/>
              <a:buNone/>
            </a:pPr>
            <a:endParaRPr lang="zh-CN" altLang="en-US" sz="2300">
              <a:latin typeface="Cambria Math" panose="02040503050406030204" charset="0"/>
              <a:ea typeface="宋体" panose="02010600030101010101" pitchFamily="2" charset="-122"/>
              <a:cs typeface="Cambria Math"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9485" y="535305"/>
            <a:ext cx="3840480" cy="645160"/>
          </a:xfrm>
          <a:prstGeom prst="rect">
            <a:avLst/>
          </a:prstGeom>
          <a:noFill/>
        </p:spPr>
        <p:txBody>
          <a:bodyPr wrap="none" rtlCol="0">
            <a:spAutoFit/>
          </a:bodyPr>
          <a:lstStyle/>
          <a:p>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随机快速排序</a:t>
            </a:r>
            <a:r>
              <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rPr>
              <a:t>算法</a:t>
            </a:r>
            <a:endParaRPr lang="zh-CN" altLang="en-US" sz="3600" dirty="0">
              <a:latin typeface="方正粗黑宋简体" panose="02000000000000000000" pitchFamily="2" charset="-122"/>
              <a:ea typeface="方正粗黑宋简体" panose="02000000000000000000" pitchFamily="2" charset="-122"/>
              <a:cs typeface="字魂105号-简雅黑" panose="00000500000000000000" pitchFamily="2" charset="-122"/>
            </a:endParaRPr>
          </a:p>
        </p:txBody>
      </p:sp>
      <p:sp>
        <p:nvSpPr>
          <p:cNvPr id="5" name="矩形 4"/>
          <p:cNvSpPr/>
          <p:nvPr/>
        </p:nvSpPr>
        <p:spPr>
          <a:xfrm>
            <a:off x="0" y="462703"/>
            <a:ext cx="794456" cy="738664"/>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7" name="图片 6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11444" y="545564"/>
            <a:ext cx="1836080" cy="512545"/>
          </a:xfrm>
          <a:prstGeom prst="rect">
            <a:avLst/>
          </a:prstGeom>
        </p:spPr>
      </p:pic>
      <p:sp>
        <p:nvSpPr>
          <p:cNvPr id="18" name="矩形 17"/>
          <p:cNvSpPr/>
          <p:nvPr/>
        </p:nvSpPr>
        <p:spPr>
          <a:xfrm flipV="1">
            <a:off x="7529454" y="6772905"/>
            <a:ext cx="4682001" cy="128741"/>
          </a:xfrm>
          <a:prstGeom prst="rect">
            <a:avLst/>
          </a:prstGeom>
          <a:solidFill>
            <a:srgbClr val="9A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p:cNvSpPr>
            <a:spLocks noGrp="1"/>
          </p:cNvSpPr>
          <p:nvPr>
            <p:ph type="sldNum" sz="quarter" idx="12"/>
          </p:nvPr>
        </p:nvSpPr>
        <p:spPr/>
        <p:txBody>
          <a:bodyPr/>
          <a:lstStyle/>
          <a:p>
            <a:fld id="{3505B016-64E1-4432-88BD-C1FDDF8765EC}" type="slidenum">
              <a:rPr lang="zh-CN" altLang="en-US" smtClean="0"/>
            </a:fld>
            <a:endParaRPr lang="zh-CN" altLang="en-US"/>
          </a:p>
        </p:txBody>
      </p:sp>
      <p:sp>
        <p:nvSpPr>
          <p:cNvPr id="9" name="文本框 8"/>
          <p:cNvSpPr txBox="1"/>
          <p:nvPr/>
        </p:nvSpPr>
        <p:spPr>
          <a:xfrm>
            <a:off x="793750" y="1201420"/>
            <a:ext cx="10560050" cy="4702810"/>
          </a:xfrm>
          <a:prstGeom prst="rect">
            <a:avLst/>
          </a:prstGeom>
          <a:noFill/>
        </p:spPr>
        <p:txBody>
          <a:bodyPr wrap="square" rtlCol="0">
            <a:noAutofit/>
          </a:bodyPr>
          <a:p>
            <a:pPr marL="342900"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另一个舍伍德算法的</a:t>
            </a:r>
            <a:r>
              <a:rPr lang="zh-CN" altLang="en-US" sz="2400">
                <a:latin typeface="Cambria Math" panose="02040503050406030204" charset="0"/>
                <a:ea typeface="宋体" panose="02010600030101010101" pitchFamily="2" charset="-122"/>
                <a:cs typeface="Cambria Math" panose="02040503050406030204" charset="0"/>
              </a:rPr>
              <a:t>例子：</a:t>
            </a:r>
            <a:endParaRPr lang="zh-CN" altLang="en-US" sz="2400">
              <a:latin typeface="Cambria Math" panose="02040503050406030204" charset="0"/>
              <a:ea typeface="宋体" panose="02010600030101010101" pitchFamily="2" charset="-122"/>
              <a:cs typeface="Cambria Math" panose="02040503050406030204" charset="0"/>
            </a:endParaRPr>
          </a:p>
          <a:p>
            <a:pPr marL="800100" lvl="1"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雇用问题：雇用策略为确定性策略，面试每个人的开销小，雇用每个人的开销</a:t>
            </a:r>
            <a:r>
              <a:rPr lang="zh-CN" altLang="en-US" sz="2400">
                <a:latin typeface="Cambria Math" panose="02040503050406030204" charset="0"/>
                <a:ea typeface="宋体" panose="02010600030101010101" pitchFamily="2" charset="-122"/>
                <a:cs typeface="Cambria Math" panose="02040503050406030204" charset="0"/>
              </a:rPr>
              <a:t>大</a:t>
            </a:r>
            <a:endParaRPr lang="zh-CN" altLang="en-US" sz="24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000">
                <a:latin typeface="Cambria Math" panose="02040503050406030204" charset="0"/>
                <a:ea typeface="宋体" panose="02010600030101010101" pitchFamily="2" charset="-122"/>
                <a:cs typeface="Cambria Math" panose="02040503050406030204" charset="0"/>
              </a:rPr>
              <a:t>HIRE-ASSISTANT(n)</a:t>
            </a:r>
            <a:endParaRPr lang="en-US" altLang="zh-CN" sz="20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000">
                <a:latin typeface="Cambria Math" panose="02040503050406030204" charset="0"/>
                <a:ea typeface="宋体" panose="02010600030101010101" pitchFamily="2" charset="-122"/>
                <a:cs typeface="Cambria Math" panose="02040503050406030204" charset="0"/>
              </a:rPr>
              <a:t>    best = 0 // </a:t>
            </a:r>
            <a:r>
              <a:rPr lang="zh-CN" altLang="en-US" sz="2000">
                <a:latin typeface="Cambria Math" panose="02040503050406030204" charset="0"/>
                <a:ea typeface="宋体" panose="02010600030101010101" pitchFamily="2" charset="-122"/>
                <a:cs typeface="Cambria Math" panose="02040503050406030204" charset="0"/>
              </a:rPr>
              <a:t>虚拟候选人，比</a:t>
            </a:r>
            <a:r>
              <a:rPr lang="en-US" altLang="zh-CN" sz="2000">
                <a:latin typeface="Cambria Math" panose="02040503050406030204" charset="0"/>
                <a:ea typeface="宋体" panose="02010600030101010101" pitchFamily="2" charset="-122"/>
                <a:cs typeface="Cambria Math" panose="02040503050406030204" charset="0"/>
              </a:rPr>
              <a:t>n</a:t>
            </a:r>
            <a:r>
              <a:rPr lang="zh-CN" altLang="en-US" sz="2000">
                <a:latin typeface="Cambria Math" panose="02040503050406030204" charset="0"/>
                <a:ea typeface="宋体" panose="02010600030101010101" pitchFamily="2" charset="-122"/>
                <a:cs typeface="Cambria Math" panose="02040503050406030204" charset="0"/>
              </a:rPr>
              <a:t>个候选人都差，方便后面进行替换，代表职位空缺</a:t>
            </a:r>
            <a:endParaRPr lang="zh-CN" altLang="en-US" sz="20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000">
                <a:latin typeface="Cambria Math" panose="02040503050406030204" charset="0"/>
                <a:ea typeface="宋体" panose="02010600030101010101" pitchFamily="2" charset="-122"/>
                <a:cs typeface="Cambria Math" panose="02040503050406030204" charset="0"/>
              </a:rPr>
              <a:t>    for i = 1 to n  // </a:t>
            </a:r>
            <a:r>
              <a:rPr lang="zh-CN" altLang="en-US" sz="2000">
                <a:latin typeface="Cambria Math" panose="02040503050406030204" charset="0"/>
                <a:ea typeface="宋体" panose="02010600030101010101" pitchFamily="2" charset="-122"/>
                <a:cs typeface="Cambria Math" panose="02040503050406030204" charset="0"/>
              </a:rPr>
              <a:t>遍历所有候选人</a:t>
            </a:r>
            <a:endParaRPr lang="zh-CN" altLang="en-US" sz="20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000">
                <a:latin typeface="Cambria Math" panose="02040503050406030204" charset="0"/>
                <a:ea typeface="宋体" panose="02010600030101010101" pitchFamily="2" charset="-122"/>
                <a:cs typeface="Cambria Math" panose="02040503050406030204" charset="0"/>
              </a:rPr>
              <a:t>        interview candidate i // </a:t>
            </a:r>
            <a:r>
              <a:rPr lang="zh-CN" altLang="en-US" sz="2000">
                <a:latin typeface="Cambria Math" panose="02040503050406030204" charset="0"/>
                <a:ea typeface="宋体" panose="02010600030101010101" pitchFamily="2" charset="-122"/>
                <a:cs typeface="Cambria Math" panose="02040503050406030204" charset="0"/>
              </a:rPr>
              <a:t>面试候选人</a:t>
            </a:r>
            <a:r>
              <a:rPr lang="en-US" altLang="zh-CN" sz="2000">
                <a:latin typeface="Cambria Math" panose="02040503050406030204" charset="0"/>
                <a:ea typeface="宋体" panose="02010600030101010101" pitchFamily="2" charset="-122"/>
                <a:cs typeface="Cambria Math" panose="02040503050406030204" charset="0"/>
              </a:rPr>
              <a:t>i</a:t>
            </a:r>
            <a:endParaRPr lang="en-US" altLang="zh-CN" sz="20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000">
                <a:latin typeface="Cambria Math" panose="02040503050406030204" charset="0"/>
                <a:ea typeface="宋体" panose="02010600030101010101" pitchFamily="2" charset="-122"/>
                <a:cs typeface="Cambria Math" panose="02040503050406030204" charset="0"/>
              </a:rPr>
              <a:t>        if candidate i is better than candidate best // </a:t>
            </a:r>
            <a:r>
              <a:rPr lang="zh-CN" altLang="en-US" sz="2000">
                <a:latin typeface="Cambria Math" panose="02040503050406030204" charset="0"/>
                <a:ea typeface="宋体" panose="02010600030101010101" pitchFamily="2" charset="-122"/>
                <a:cs typeface="Cambria Math" panose="02040503050406030204" charset="0"/>
              </a:rPr>
              <a:t>如果候选人</a:t>
            </a:r>
            <a:r>
              <a:rPr lang="en-US" altLang="zh-CN" sz="2000">
                <a:latin typeface="Cambria Math" panose="02040503050406030204" charset="0"/>
                <a:ea typeface="宋体" panose="02010600030101010101" pitchFamily="2" charset="-122"/>
                <a:cs typeface="Cambria Math" panose="02040503050406030204" charset="0"/>
              </a:rPr>
              <a:t>i</a:t>
            </a:r>
            <a:r>
              <a:rPr lang="zh-CN" altLang="en-US" sz="2000">
                <a:latin typeface="Cambria Math" panose="02040503050406030204" charset="0"/>
                <a:ea typeface="宋体" panose="02010600030101010101" pitchFamily="2" charset="-122"/>
                <a:cs typeface="Cambria Math" panose="02040503050406030204" charset="0"/>
              </a:rPr>
              <a:t>比之前最优候选人更优</a:t>
            </a:r>
            <a:endParaRPr lang="zh-CN" altLang="en-US" sz="20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000">
                <a:latin typeface="Cambria Math" panose="02040503050406030204" charset="0"/>
                <a:ea typeface="宋体" panose="02010600030101010101" pitchFamily="2" charset="-122"/>
                <a:cs typeface="Cambria Math" panose="02040503050406030204" charset="0"/>
              </a:rPr>
              <a:t>            best = i // </a:t>
            </a:r>
            <a:r>
              <a:rPr lang="zh-CN" altLang="en-US" sz="2000">
                <a:latin typeface="Cambria Math" panose="02040503050406030204" charset="0"/>
                <a:ea typeface="宋体" panose="02010600030101010101" pitchFamily="2" charset="-122"/>
                <a:cs typeface="Cambria Math" panose="02040503050406030204" charset="0"/>
              </a:rPr>
              <a:t>记录当前最优候选人为候选人</a:t>
            </a:r>
            <a:r>
              <a:rPr lang="en-US" altLang="zh-CN" sz="2000">
                <a:latin typeface="Cambria Math" panose="02040503050406030204" charset="0"/>
                <a:ea typeface="宋体" panose="02010600030101010101" pitchFamily="2" charset="-122"/>
                <a:cs typeface="Cambria Math" panose="02040503050406030204" charset="0"/>
              </a:rPr>
              <a:t>i</a:t>
            </a:r>
            <a:endParaRPr lang="en-US" altLang="zh-CN" sz="2000">
              <a:latin typeface="Cambria Math" panose="02040503050406030204" charset="0"/>
              <a:ea typeface="宋体" panose="02010600030101010101" pitchFamily="2" charset="-122"/>
              <a:cs typeface="Cambria Math" panose="02040503050406030204" charset="0"/>
            </a:endParaRPr>
          </a:p>
          <a:p>
            <a:pPr lvl="2" indent="0" fontAlgn="auto">
              <a:lnSpc>
                <a:spcPct val="120000"/>
              </a:lnSpc>
              <a:buSzPct val="75000"/>
              <a:buNone/>
            </a:pPr>
            <a:r>
              <a:rPr lang="en-US" altLang="zh-CN" sz="2000">
                <a:latin typeface="Cambria Math" panose="02040503050406030204" charset="0"/>
                <a:ea typeface="宋体" panose="02010600030101010101" pitchFamily="2" charset="-122"/>
                <a:cs typeface="Cambria Math" panose="02040503050406030204" charset="0"/>
              </a:rPr>
              <a:t>            hire candidate i // </a:t>
            </a:r>
            <a:r>
              <a:rPr lang="zh-CN" altLang="en-US" sz="2000">
                <a:latin typeface="Cambria Math" panose="02040503050406030204" charset="0"/>
                <a:ea typeface="宋体" panose="02010600030101010101" pitchFamily="2" charset="-122"/>
                <a:cs typeface="Cambria Math" panose="02040503050406030204" charset="0"/>
              </a:rPr>
              <a:t>雇用候选人</a:t>
            </a:r>
            <a:r>
              <a:rPr lang="en-US" altLang="zh-CN" sz="2000">
                <a:latin typeface="Cambria Math" panose="02040503050406030204" charset="0"/>
                <a:ea typeface="宋体" panose="02010600030101010101" pitchFamily="2" charset="-122"/>
                <a:cs typeface="Cambria Math" panose="02040503050406030204" charset="0"/>
              </a:rPr>
              <a:t>i</a:t>
            </a:r>
            <a:endParaRPr lang="en-US" altLang="zh-CN" sz="2000">
              <a:latin typeface="Cambria Math" panose="02040503050406030204" charset="0"/>
              <a:ea typeface="宋体" panose="02010600030101010101" pitchFamily="2" charset="-122"/>
              <a:cs typeface="Cambria Math" panose="02040503050406030204" charset="0"/>
            </a:endParaRPr>
          </a:p>
          <a:p>
            <a:pPr marL="800100" lvl="1" indent="-342900" fontAlgn="auto">
              <a:lnSpc>
                <a:spcPct val="120000"/>
              </a:lnSpc>
              <a:buSzPct val="75000"/>
              <a:buFont typeface="Wingdings" panose="05000000000000000000" charset="0"/>
              <a:buChar char="l"/>
            </a:pPr>
            <a:r>
              <a:rPr lang="zh-CN" altLang="en-US" sz="2400">
                <a:latin typeface="Cambria Math" panose="02040503050406030204" charset="0"/>
                <a:ea typeface="宋体" panose="02010600030101010101" pitchFamily="2" charset="-122"/>
                <a:cs typeface="Cambria Math" panose="02040503050406030204" charset="0"/>
              </a:rPr>
              <a:t>如果</a:t>
            </a:r>
            <a:r>
              <a:rPr lang="en-US" altLang="zh-CN" sz="2400">
                <a:latin typeface="Cambria Math" panose="02040503050406030204" charset="0"/>
                <a:ea typeface="宋体" panose="02010600030101010101" pitchFamily="2" charset="-122"/>
                <a:cs typeface="Cambria Math" panose="02040503050406030204" charset="0"/>
              </a:rPr>
              <a:t>n!</a:t>
            </a:r>
            <a:r>
              <a:rPr lang="zh-CN" altLang="en-US" sz="2400">
                <a:latin typeface="Cambria Math" panose="02040503050406030204" charset="0"/>
                <a:ea typeface="宋体" panose="02010600030101010101" pitchFamily="2" charset="-122"/>
                <a:cs typeface="Cambria Math" panose="02040503050406030204" charset="0"/>
              </a:rPr>
              <a:t>种面试者排列每种等概率出现（对输入分布的假设），可以得到算法平均运行时间为</a:t>
            </a:r>
            <a:r>
              <a:rPr lang="en-US" altLang="zh-CN" sz="2400">
                <a:latin typeface="Cambria Math" panose="02040503050406030204" charset="0"/>
                <a:ea typeface="宋体" panose="02010600030101010101" pitchFamily="2" charset="-122"/>
                <a:cs typeface="Cambria Math" panose="02040503050406030204" charset="0"/>
              </a:rPr>
              <a:t>O(ln n)</a:t>
            </a:r>
            <a:r>
              <a:rPr lang="zh-CN" altLang="en-US" sz="2400">
                <a:latin typeface="Cambria Math" panose="02040503050406030204" charset="0"/>
                <a:ea typeface="宋体" panose="02010600030101010101" pitchFamily="2" charset="-122"/>
                <a:cs typeface="Cambria Math" panose="02040503050406030204" charset="0"/>
              </a:rPr>
              <a:t>，但如果不能确定输入的分布，就无法进行概率分析</a:t>
            </a:r>
            <a:r>
              <a:rPr lang="en-US" altLang="zh-CN" sz="2400">
                <a:latin typeface="Cambria Math" panose="02040503050406030204" charset="0"/>
                <a:ea typeface="宋体" panose="02010600030101010101" pitchFamily="2" charset="-122"/>
                <a:cs typeface="Cambria Math" panose="02040503050406030204" charset="0"/>
              </a:rPr>
              <a:t>——</a:t>
            </a:r>
            <a:r>
              <a:rPr lang="zh-CN" altLang="en-US" sz="2400">
                <a:latin typeface="Cambria Math" panose="02040503050406030204" charset="0"/>
                <a:ea typeface="宋体" panose="02010600030101010101" pitchFamily="2" charset="-122"/>
                <a:cs typeface="Cambria Math" panose="02040503050406030204" charset="0"/>
              </a:rPr>
              <a:t>随机算法</a:t>
            </a:r>
            <a:r>
              <a:rPr lang="zh-CN" altLang="en-US" sz="2400">
                <a:latin typeface="Cambria Math" panose="02040503050406030204" charset="0"/>
                <a:ea typeface="宋体" panose="02010600030101010101" pitchFamily="2" charset="-122"/>
                <a:cs typeface="Cambria Math" panose="02040503050406030204" charset="0"/>
              </a:rPr>
              <a:t>发挥作用</a:t>
            </a:r>
            <a:endParaRPr lang="zh-CN" altLang="en-US" sz="2400">
              <a:latin typeface="Cambria Math" panose="02040503050406030204" charset="0"/>
              <a:ea typeface="宋体" panose="02010600030101010101" pitchFamily="2" charset="-122"/>
              <a:cs typeface="Cambria Math"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4220</Words>
  <Application>WPS 演示</Application>
  <PresentationFormat>宽屏</PresentationFormat>
  <Paragraphs>337</Paragraphs>
  <Slides>37</Slides>
  <Notes>2</Notes>
  <HiddenSlides>0</HiddenSlides>
  <MMClips>0</MMClips>
  <ScaleCrop>false</ScaleCrop>
  <HeadingPairs>
    <vt:vector size="6" baseType="variant">
      <vt:variant>
        <vt:lpstr>已用的字体</vt:lpstr>
      </vt:variant>
      <vt:variant>
        <vt:i4>27</vt:i4>
      </vt:variant>
      <vt:variant>
        <vt:lpstr>主题</vt:lpstr>
      </vt:variant>
      <vt:variant>
        <vt:i4>2</vt:i4>
      </vt:variant>
      <vt:variant>
        <vt:lpstr>幻灯片标题</vt:lpstr>
      </vt:variant>
      <vt:variant>
        <vt:i4>37</vt:i4>
      </vt:variant>
    </vt:vector>
  </HeadingPairs>
  <TitlesOfParts>
    <vt:vector size="66" baseType="lpstr">
      <vt:lpstr>Arial</vt:lpstr>
      <vt:lpstr>宋体</vt:lpstr>
      <vt:lpstr>Wingdings</vt:lpstr>
      <vt:lpstr>思源黑体 CN Light</vt:lpstr>
      <vt:lpstr>方正粗黑宋简体</vt:lpstr>
      <vt:lpstr>思源黑体 CN Medium</vt:lpstr>
      <vt:lpstr>黑体</vt:lpstr>
      <vt:lpstr>FZCHSJW--GB1-0</vt:lpstr>
      <vt:lpstr>字魂105号-简雅黑</vt:lpstr>
      <vt:lpstr>FZShengShiKaiShuS-EB-GB</vt:lpstr>
      <vt:lpstr>Wingdings</vt:lpstr>
      <vt:lpstr>Cambria Math</vt:lpstr>
      <vt:lpstr>MS Mincho</vt:lpstr>
      <vt:lpstr>Liberation Mono</vt:lpstr>
      <vt:lpstr>等线</vt:lpstr>
      <vt:lpstr>微软雅黑</vt:lpstr>
      <vt:lpstr>Arial Unicode MS</vt:lpstr>
      <vt:lpstr>等线 Light</vt:lpstr>
      <vt:lpstr>TimesNewRomanPS-BoldItalicMT</vt:lpstr>
      <vt:lpstr>Symbol</vt:lpstr>
      <vt:lpstr>TimesNewRomanPS-BoldMT</vt:lpstr>
      <vt:lpstr>楷体</vt:lpstr>
      <vt:lpstr>Times New Roman</vt:lpstr>
      <vt:lpstr>Calibri</vt:lpstr>
      <vt:lpstr>汉仪报宋繁</vt:lpstr>
      <vt:lpstr>WPS灵秀黑</vt:lpstr>
      <vt:lpstr>仿宋</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北京大学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北大PPT模版（红色）</dc:title>
  <dc:creator>刘钊 城环20博</dc:creator>
  <cp:lastModifiedBy>微信用户</cp:lastModifiedBy>
  <cp:revision>249</cp:revision>
  <cp:lastPrinted>2022-02-28T11:05:00Z</cp:lastPrinted>
  <dcterms:created xsi:type="dcterms:W3CDTF">2020-08-05T06:35:00Z</dcterms:created>
  <dcterms:modified xsi:type="dcterms:W3CDTF">2025-05-30T02:38:01Z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969E00D2CA7E41DDA3721553E36514E2_12</vt:lpwstr>
  </property>
  <property fmtid="{D5CDD505-2E9C-101B-9397-08002B2CF9AE}" pid="3" name="KSOProductBuildVer">
    <vt:lpwstr>2052-12.1.0.21171</vt:lpwstr>
  </property>
</Properties>
</file>