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56" r:id="rId3"/>
    <p:sldId id="262" r:id="rId5"/>
    <p:sldId id="257" r:id="rId6"/>
    <p:sldId id="263" r:id="rId7"/>
    <p:sldId id="258" r:id="rId8"/>
    <p:sldId id="264" r:id="rId9"/>
    <p:sldId id="265" r:id="rId10"/>
    <p:sldId id="266" r:id="rId11"/>
    <p:sldId id="267" r:id="rId12"/>
    <p:sldId id="27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9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effectLst/>
              </a:rPr>
              <a:t>D</a:t>
            </a:r>
            <a:r>
              <a:rPr lang="en-US" altLang="zh-CN" dirty="0">
                <a:effectLst/>
              </a:rPr>
              <a:t>inic</a:t>
            </a:r>
            <a:r>
              <a:rPr lang="zh-CN" altLang="en-US" dirty="0">
                <a:effectLst/>
              </a:rPr>
              <a:t>算法及</a:t>
            </a:r>
            <a:r>
              <a:rPr lang="zh-CN" altLang="en-US" dirty="0">
                <a:effectLst/>
              </a:rPr>
              <a:t>最小费用流</a:t>
            </a:r>
            <a:endParaRPr lang="zh-CN" altLang="en-US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截屏2025-04-18 10.52.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9405"/>
            <a:ext cx="12192000" cy="62198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截屏2025-04-18 10.08.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820" y="474345"/>
            <a:ext cx="11262360" cy="34010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54810" y="4377055"/>
            <a:ext cx="57277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  <a:latin typeface="黑体" charset="0"/>
                <a:ea typeface="黑体" charset="0"/>
              </a:rPr>
              <a:t>如何寻找负回路？</a:t>
            </a:r>
            <a:endParaRPr lang="zh-CN" altLang="en-US" sz="4000">
              <a:solidFill>
                <a:srgbClr val="FF0000"/>
              </a:solidFill>
              <a:latin typeface="黑体" charset="0"/>
              <a:ea typeface="黑体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0730" y="377825"/>
            <a:ext cx="46767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Floyd</a:t>
            </a:r>
            <a:r>
              <a:rPr lang="zh-CN" altLang="en-US" sz="440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算法</a:t>
            </a:r>
            <a:endParaRPr lang="zh-CN" altLang="en-US" sz="4400">
              <a:solidFill>
                <a:srgbClr val="FF0000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pic>
        <p:nvPicPr>
          <p:cNvPr id="3" name="图片 2" descr="截屏2025-04-18 10.12.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730" y="1363345"/>
            <a:ext cx="9352280" cy="51155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截屏2025-04-18 10.13.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070610"/>
            <a:ext cx="10392410" cy="47167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截屏2025-04-18 10.14.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2080"/>
            <a:ext cx="12192000" cy="65932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截屏2025-04-18 10.22.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535" y="861060"/>
            <a:ext cx="11504295" cy="51358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12470" y="570865"/>
            <a:ext cx="4978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Ford</a:t>
            </a:r>
            <a:r>
              <a:rPr lang="zh-CN" altLang="en-US" sz="440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算法</a:t>
            </a:r>
            <a:endParaRPr lang="zh-CN" altLang="en-US" sz="4400">
              <a:solidFill>
                <a:srgbClr val="FF0000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5820" y="4763770"/>
            <a:ext cx="82162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优点：适用于含负权边的最短路径问题。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时间复杂度为</a:t>
            </a:r>
            <a:r>
              <a:rPr lang="en-US" altLang="zh-CN" sz="3200"/>
              <a:t>O(nm)</a:t>
            </a:r>
            <a:r>
              <a:rPr lang="zh-CN" altLang="en-US" sz="3200"/>
              <a:t>。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712470" y="1743075"/>
            <a:ext cx="1017460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1.</a:t>
            </a:r>
            <a:r>
              <a:rPr lang="zh-CN" altLang="en-US" sz="3200"/>
              <a:t>设</a:t>
            </a:r>
            <a:r>
              <a:rPr lang="en-US" altLang="zh-CN" sz="3200">
                <a:sym typeface="+mn-ea"/>
              </a:rPr>
              <a:t>s</a:t>
            </a:r>
            <a:r>
              <a:rPr lang="zh-CN" altLang="en-US" sz="3200">
                <a:sym typeface="+mn-ea"/>
              </a:rPr>
              <a:t>为起点，</a:t>
            </a:r>
            <a:r>
              <a:rPr lang="zh-CN" altLang="en-US" sz="3200"/>
              <a:t>初始化距离数组</a:t>
            </a:r>
            <a:r>
              <a:rPr lang="en-US" altLang="zh-CN" sz="3200"/>
              <a:t>d</a:t>
            </a:r>
            <a:r>
              <a:rPr lang="zh-CN" altLang="en-US" sz="3200"/>
              <a:t>，</a:t>
            </a:r>
            <a:r>
              <a:rPr lang="en-US" altLang="zh-CN" sz="3200"/>
              <a:t>d[s] = 0</a:t>
            </a:r>
            <a:r>
              <a:rPr lang="zh-CN" altLang="en-US" sz="3200"/>
              <a:t>，</a:t>
            </a:r>
            <a:r>
              <a:rPr lang="en-US" altLang="zh-CN" sz="3200"/>
              <a:t>d[a] = ∞</a:t>
            </a:r>
            <a:endParaRPr lang="en-US" altLang="zh-CN" sz="3200"/>
          </a:p>
          <a:p>
            <a:r>
              <a:rPr lang="en-US" altLang="zh-CN" sz="3200"/>
              <a:t>2.</a:t>
            </a:r>
            <a:r>
              <a:rPr lang="zh-CN" altLang="en-US" sz="3200"/>
              <a:t>遍历每一条边</a:t>
            </a:r>
            <a:r>
              <a:rPr lang="en-US" altLang="zh-CN" sz="3200"/>
              <a:t>&lt;i,j&gt;</a:t>
            </a:r>
            <a:r>
              <a:rPr lang="zh-CN" altLang="en-US" sz="3200"/>
              <a:t>，如果</a:t>
            </a:r>
            <a:r>
              <a:rPr lang="en-US" altLang="zh-CN" sz="3200"/>
              <a:t>d[i] + w[i,j] &lt; d[j]</a:t>
            </a:r>
            <a:r>
              <a:rPr lang="zh-CN" altLang="en-US" sz="3200"/>
              <a:t>，更新</a:t>
            </a:r>
            <a:r>
              <a:rPr lang="en-US" altLang="zh-CN" sz="3200"/>
              <a:t>d[j] = d[i] + w[i,j]</a:t>
            </a:r>
            <a:endParaRPr lang="en-US" altLang="zh-CN" sz="3200"/>
          </a:p>
          <a:p>
            <a:r>
              <a:rPr lang="en-US" altLang="zh-CN" sz="3200"/>
              <a:t>3.</a:t>
            </a:r>
            <a:r>
              <a:rPr lang="zh-CN" altLang="en-US" sz="3200"/>
              <a:t>重复步骤</a:t>
            </a:r>
            <a:r>
              <a:rPr lang="en-US" altLang="zh-CN" sz="3200"/>
              <a:t>2</a:t>
            </a:r>
            <a:r>
              <a:rPr lang="zh-CN" altLang="en-US" sz="3200"/>
              <a:t>（</a:t>
            </a:r>
            <a:r>
              <a:rPr lang="en-US" altLang="zh-CN" sz="3200"/>
              <a:t>n-1</a:t>
            </a:r>
            <a:r>
              <a:rPr lang="zh-CN" altLang="en-US" sz="3200"/>
              <a:t>）次</a:t>
            </a:r>
            <a:endParaRPr lang="zh-CN" altLang="en-US"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98010" y="2506980"/>
            <a:ext cx="58235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solidFill>
                  <a:srgbClr val="FF0000"/>
                </a:solidFill>
                <a:latin typeface="黑体" charset="0"/>
                <a:ea typeface="黑体" charset="0"/>
              </a:rPr>
              <a:t>谢谢大家！</a:t>
            </a:r>
            <a:endParaRPr lang="zh-CN" altLang="en-US" sz="5400">
              <a:solidFill>
                <a:srgbClr val="FF0000"/>
              </a:solidFill>
              <a:latin typeface="黑体" charset="0"/>
              <a:ea typeface="黑体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19760" y="719455"/>
            <a:ext cx="374015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Ford-Fulkeson算法</a:t>
            </a:r>
            <a:endParaRPr lang="zh-CN" altLang="en-US" sz="3200">
              <a:solidFill>
                <a:srgbClr val="FF0000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9760" y="1952625"/>
            <a:ext cx="475488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每个阶段的工作：</a:t>
            </a:r>
            <a:endParaRPr lang="zh-CN" altLang="en-US" sz="2800"/>
          </a:p>
          <a:p>
            <a:r>
              <a:rPr lang="zh-CN" altLang="en-US" sz="2800"/>
              <a:t>• 通过标记过程寻找一条 s-t 增广链</a:t>
            </a:r>
            <a:endParaRPr lang="zh-CN" altLang="en-US" sz="2800"/>
          </a:p>
          <a:p>
            <a:r>
              <a:rPr lang="zh-CN" altLang="en-US" sz="2800"/>
              <a:t>• 沿链回溯修改链上的流值</a:t>
            </a:r>
            <a:endParaRPr lang="zh-CN" altLang="en-US" sz="2800"/>
          </a:p>
        </p:txBody>
      </p:sp>
      <p:sp>
        <p:nvSpPr>
          <p:cNvPr id="4" name="右箭头 3"/>
          <p:cNvSpPr/>
          <p:nvPr/>
        </p:nvSpPr>
        <p:spPr>
          <a:xfrm>
            <a:off x="5581650" y="2922270"/>
            <a:ext cx="1294130" cy="56769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745095" y="719455"/>
            <a:ext cx="3129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Dinic</a:t>
            </a:r>
            <a:r>
              <a:rPr lang="zh-CN" altLang="en-US" sz="320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算法</a:t>
            </a:r>
            <a:endParaRPr lang="zh-CN" altLang="en-US" sz="3200">
              <a:solidFill>
                <a:srgbClr val="FF0000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72350" y="1952625"/>
            <a:ext cx="422465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每次求最短的 s-t 增广链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一次标号修改尽可能多条 s-t 增广链上的流量</a:t>
            </a:r>
            <a:endParaRPr lang="zh-CN" altLang="en-US" sz="2800"/>
          </a:p>
        </p:txBody>
      </p:sp>
      <p:pic>
        <p:nvPicPr>
          <p:cNvPr id="8" name="图片 7" descr="截屏2025-04-18 09.08.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5017135"/>
            <a:ext cx="3402965" cy="1304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19760" y="4256405"/>
            <a:ext cx="3938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时间复杂度为</a:t>
            </a:r>
            <a:r>
              <a:rPr lang="en-US" altLang="zh-CN" sz="2800"/>
              <a:t>    O(mC)</a:t>
            </a:r>
            <a:endParaRPr lang="zh-CN" altLang="en-US" sz="2800"/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7372350" y="4256405"/>
            <a:ext cx="39389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时间复杂度为</a:t>
            </a:r>
            <a:r>
              <a:rPr lang="en-US" altLang="zh-CN" sz="2800"/>
              <a:t>    O(n^3)</a:t>
            </a:r>
            <a:endParaRPr lang="zh-CN" alt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29945" y="661670"/>
            <a:ext cx="39770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黑体" charset="0"/>
                <a:ea typeface="黑体" charset="0"/>
              </a:rPr>
              <a:t>分层辅助网络</a:t>
            </a:r>
            <a:endParaRPr lang="zh-CN" altLang="en-US" sz="4400">
              <a:solidFill>
                <a:srgbClr val="FF0000"/>
              </a:solidFill>
              <a:latin typeface="黑体" charset="0"/>
              <a:ea typeface="黑体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9005" y="1668145"/>
            <a:ext cx="97269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按广度优先搜索</a:t>
            </a:r>
            <a:r>
              <a:rPr lang="en-US" altLang="zh-CN" sz="3200"/>
              <a:t>N( f )</a:t>
            </a:r>
            <a:r>
              <a:rPr lang="zh-CN" altLang="en-US" sz="3200"/>
              <a:t>中</a:t>
            </a:r>
            <a:r>
              <a:rPr lang="en-US" altLang="zh-CN" sz="3200"/>
              <a:t>s-t</a:t>
            </a:r>
            <a:r>
              <a:rPr lang="zh-CN" altLang="en-US" sz="3200"/>
              <a:t>最短路径，按到</a:t>
            </a:r>
            <a:r>
              <a:rPr lang="en-US" altLang="zh-CN" sz="3200"/>
              <a:t>s</a:t>
            </a:r>
            <a:r>
              <a:rPr lang="zh-CN" altLang="en-US" sz="3200"/>
              <a:t>距离</a:t>
            </a:r>
            <a:r>
              <a:rPr lang="en-US" altLang="zh-CN" sz="3200"/>
              <a:t>d</a:t>
            </a:r>
            <a:r>
              <a:rPr lang="zh-CN" altLang="en-US" sz="3200"/>
              <a:t>对顶点分层。保留从第</a:t>
            </a:r>
            <a:r>
              <a:rPr lang="en-US" altLang="zh-CN" sz="3200"/>
              <a:t>k</a:t>
            </a:r>
            <a:r>
              <a:rPr lang="zh-CN" altLang="en-US" sz="3200"/>
              <a:t>层到第</a:t>
            </a:r>
            <a:r>
              <a:rPr lang="en-US" altLang="zh-CN" sz="3200"/>
              <a:t>k+1</a:t>
            </a:r>
            <a:r>
              <a:rPr lang="zh-CN" altLang="en-US" sz="3200"/>
              <a:t>层的边。</a:t>
            </a:r>
            <a:endParaRPr lang="en-US" altLang="zh-CN" sz="3200"/>
          </a:p>
        </p:txBody>
      </p:sp>
      <p:pic>
        <p:nvPicPr>
          <p:cNvPr id="4" name="图片 3" descr="截屏2025-04-18 09.17.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9005" y="2982595"/>
            <a:ext cx="7298055" cy="32042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截屏2025-04-18 09.24.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150" y="1353185"/>
            <a:ext cx="5243830" cy="3194685"/>
          </a:xfrm>
          <a:prstGeom prst="rect">
            <a:avLst/>
          </a:prstGeom>
        </p:spPr>
      </p:pic>
      <p:pic>
        <p:nvPicPr>
          <p:cNvPr id="8" name="图片 7" descr="截屏2025-04-18 09.25.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925" y="1242060"/>
            <a:ext cx="4771390" cy="3393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36600" y="346075"/>
            <a:ext cx="10719435" cy="1237615"/>
          </a:xfrm>
        </p:spPr>
        <p:txBody>
          <a:bodyPr>
            <a:normAutofit/>
          </a:bodyPr>
          <a:p>
            <a:r>
              <a:rPr lang="en-US" altLang="zh-CN" sz="489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Dinic</a:t>
            </a:r>
            <a:r>
              <a:rPr lang="zh-CN" altLang="en-US" sz="489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算法</a:t>
            </a:r>
            <a:r>
              <a:rPr lang="zh-CN" altLang="en-US" sz="4890">
                <a:sym typeface="+mn-ea"/>
              </a:rPr>
              <a:t>（关键：求 AN(f)中的极大流）</a:t>
            </a:r>
            <a:endParaRPr lang="zh-CN" altLang="en-US" sz="4890">
              <a:solidFill>
                <a:srgbClr val="FF0000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0475" y="2055495"/>
            <a:ext cx="988822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/>
              <a:t>1.f=0</a:t>
            </a:r>
            <a:r>
              <a:rPr lang="zh-CN" altLang="en-US" sz="2800"/>
              <a:t>，取零流为初始可行流</a:t>
            </a:r>
            <a:r>
              <a:rPr lang="en-US" altLang="zh-CN" sz="2800"/>
              <a:t>.  </a:t>
            </a:r>
            <a:r>
              <a:rPr lang="zh-CN" altLang="en-US" sz="2800"/>
              <a:t>构建</a:t>
            </a:r>
            <a:r>
              <a:rPr lang="en-US" altLang="zh-CN" sz="2800"/>
              <a:t>AN(f).</a:t>
            </a:r>
            <a:endParaRPr lang="en-US" altLang="zh-CN" sz="2800"/>
          </a:p>
          <a:p>
            <a:r>
              <a:rPr lang="zh-CN" altLang="en-US" sz="2800"/>
              <a:t>2. 删去流通量为0的顶点及关联的边. 找到流通量最小的顶点</a:t>
            </a:r>
            <a:endParaRPr lang="zh-CN" altLang="en-US" sz="2800"/>
          </a:p>
          <a:p>
            <a:r>
              <a:rPr lang="zh-CN" altLang="en-US" sz="2800"/>
              <a:t>k, 从k开始向后和向前安排流量 th(k), 直到 t 和 s 为止. 修</a:t>
            </a:r>
            <a:endParaRPr lang="zh-CN" altLang="en-US" sz="2800"/>
          </a:p>
          <a:p>
            <a:r>
              <a:rPr lang="zh-CN" altLang="en-US" sz="2800"/>
              <a:t>改相关边的容量.</a:t>
            </a:r>
            <a:endParaRPr lang="zh-CN" altLang="en-US" sz="2800"/>
          </a:p>
          <a:p>
            <a:r>
              <a:rPr lang="zh-CN" altLang="en-US" sz="2800"/>
              <a:t>3. 重复进行, 直到 s 和 t 不连通为止. 得到AN(f)的极大流 g.</a:t>
            </a:r>
            <a:endParaRPr lang="zh-CN" altLang="en-US" sz="2800"/>
          </a:p>
          <a:p>
            <a:pPr marL="914400" lvl="2" indent="457200"/>
            <a:r>
              <a:rPr lang="zh-CN" altLang="en-US" sz="2800"/>
              <a:t>令f=f+g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4.</a:t>
            </a:r>
            <a:r>
              <a:rPr lang="zh-CN" altLang="en-US" sz="2800"/>
              <a:t>至此这一阶段完成。重复进行，直到新的</a:t>
            </a:r>
            <a:r>
              <a:rPr lang="en-US" altLang="zh-CN" sz="2800"/>
              <a:t>AN(f)</a:t>
            </a:r>
            <a:r>
              <a:rPr lang="zh-CN" altLang="en-US" sz="2800"/>
              <a:t>中不存在</a:t>
            </a:r>
            <a:r>
              <a:rPr lang="en-US" altLang="zh-CN" sz="2800"/>
              <a:t>s-t</a:t>
            </a:r>
            <a:r>
              <a:rPr lang="zh-CN" altLang="en-US" sz="2800"/>
              <a:t>的</a:t>
            </a:r>
            <a:r>
              <a:rPr lang="zh-CN" altLang="en-US" sz="2800"/>
              <a:t>路径。</a:t>
            </a:r>
            <a:endParaRPr lang="zh-CN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57885" y="365760"/>
            <a:ext cx="39262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黑体" charset="0"/>
                <a:ea typeface="黑体" charset="0"/>
              </a:rPr>
              <a:t>最小费用流</a:t>
            </a:r>
            <a:endParaRPr lang="zh-CN" altLang="en-US" sz="4400">
              <a:solidFill>
                <a:srgbClr val="FF0000"/>
              </a:solidFill>
              <a:latin typeface="黑体" charset="0"/>
              <a:ea typeface="黑体" charset="0"/>
            </a:endParaRPr>
          </a:p>
        </p:txBody>
      </p:sp>
      <p:pic>
        <p:nvPicPr>
          <p:cNvPr id="4" name="图片 3" descr="截屏2025-04-18 09.50.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1280" y="1247140"/>
            <a:ext cx="9490075" cy="53905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30275" y="848995"/>
            <a:ext cx="54375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黑体" charset="0"/>
                <a:ea typeface="黑体" charset="0"/>
              </a:rPr>
              <a:t>直观感觉</a:t>
            </a:r>
            <a:endParaRPr lang="zh-CN" altLang="en-US" sz="4400">
              <a:solidFill>
                <a:srgbClr val="FF0000"/>
              </a:solidFill>
              <a:latin typeface="黑体" charset="0"/>
              <a:ea typeface="黑体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795" y="2069465"/>
            <a:ext cx="91833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把费用更高的路径上的流尽可能转移到费用低的路径上。</a:t>
            </a:r>
            <a:endParaRPr lang="zh-CN" altLang="en-US" sz="3600"/>
          </a:p>
        </p:txBody>
      </p:sp>
      <p:sp>
        <p:nvSpPr>
          <p:cNvPr id="4" name="文本框 3"/>
          <p:cNvSpPr txBox="1"/>
          <p:nvPr/>
        </p:nvSpPr>
        <p:spPr>
          <a:xfrm>
            <a:off x="1026795" y="3579495"/>
            <a:ext cx="57270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黑体" charset="0"/>
                <a:ea typeface="黑体" charset="0"/>
              </a:rPr>
              <a:t>算法实现</a:t>
            </a:r>
            <a:endParaRPr lang="zh-CN" altLang="en-US" sz="4400">
              <a:solidFill>
                <a:srgbClr val="FF0000"/>
              </a:solidFill>
              <a:latin typeface="黑体" charset="0"/>
              <a:ea typeface="黑体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026795" y="4745990"/>
            <a:ext cx="91833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最小费用流的负</a:t>
            </a:r>
            <a:r>
              <a:rPr lang="zh-CN" altLang="en-US" sz="3600"/>
              <a:t>回路算法</a:t>
            </a:r>
            <a:endParaRPr lang="zh-CN" altLang="en-US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00405" y="582930"/>
            <a:ext cx="76485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容量</a:t>
            </a:r>
            <a:r>
              <a:rPr lang="en-US" altLang="zh-CN" sz="440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-</a:t>
            </a:r>
            <a:r>
              <a:rPr lang="zh-CN" altLang="en-US" sz="440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</a:rPr>
              <a:t>费用网络的辅助网络</a:t>
            </a:r>
            <a:endParaRPr lang="zh-CN" altLang="en-US" sz="4400">
              <a:solidFill>
                <a:srgbClr val="FF0000"/>
              </a:solidFill>
              <a:latin typeface="黑体" charset="0"/>
              <a:ea typeface="黑体" charset="0"/>
              <a:cs typeface="黑体" charset="0"/>
            </a:endParaRPr>
          </a:p>
        </p:txBody>
      </p:sp>
      <p:pic>
        <p:nvPicPr>
          <p:cNvPr id="3" name="图片 2" descr="截屏2025-04-18 10.01.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185" y="1483995"/>
            <a:ext cx="9631045" cy="49041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7900" y="417195"/>
            <a:ext cx="64890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  <a:latin typeface="黑体" charset="0"/>
                <a:ea typeface="黑体" charset="0"/>
              </a:rPr>
              <a:t>圈流</a:t>
            </a:r>
            <a:endParaRPr lang="zh-CN" altLang="en-US" sz="4400">
              <a:solidFill>
                <a:srgbClr val="FF0000"/>
              </a:solidFill>
              <a:latin typeface="黑体" charset="0"/>
              <a:ea typeface="黑体" charset="0"/>
            </a:endParaRPr>
          </a:p>
        </p:txBody>
      </p:sp>
      <p:pic>
        <p:nvPicPr>
          <p:cNvPr id="3" name="图片 2" descr="截屏2025-04-18 10.06.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315" y="1185545"/>
            <a:ext cx="10354945" cy="56724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WPS 文字</Application>
  <PresentationFormat>宽屏</PresentationFormat>
  <Paragraphs>62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黑体</vt:lpstr>
      <vt:lpstr>汉仪中黑KW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汉仪仿宋KW</vt:lpstr>
      <vt:lpstr>Songti SC Regular</vt:lpstr>
      <vt:lpstr>Apple Color Emoji</vt:lpstr>
      <vt:lpstr>WPS</vt:lpstr>
      <vt:lpstr>Dinic算法及最小费用流</vt:lpstr>
      <vt:lpstr>PowerPoint 演示文稿</vt:lpstr>
      <vt:lpstr>PowerPoint 演示文稿</vt:lpstr>
      <vt:lpstr>PowerPoint 演示文稿</vt:lpstr>
      <vt:lpstr>Dinic算法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WPS_1688694056</cp:lastModifiedBy>
  <cp:revision>14</cp:revision>
  <dcterms:created xsi:type="dcterms:W3CDTF">2025-04-18T03:06:56Z</dcterms:created>
  <dcterms:modified xsi:type="dcterms:W3CDTF">2025-04-18T03:06:56Z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2052-6.7.1.8828</vt:lpwstr>
  </property>
  <property fmtid="{D5CDD505-2E9C-101B-9397-08002B2CF9AE}" pid="3" name="ICV">
    <vt:lpwstr>9187548A92BDBDFC9264FF6706355B2D_41</vt:lpwstr>
  </property>
</Properties>
</file>