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91" r:id="rId2"/>
    <p:sldId id="392" r:id="rId3"/>
    <p:sldId id="393" r:id="rId4"/>
    <p:sldId id="367" r:id="rId5"/>
    <p:sldId id="402" r:id="rId6"/>
    <p:sldId id="405" r:id="rId7"/>
    <p:sldId id="406" r:id="rId8"/>
    <p:sldId id="407" r:id="rId9"/>
    <p:sldId id="398" r:id="rId10"/>
    <p:sldId id="386" r:id="rId11"/>
    <p:sldId id="408" r:id="rId12"/>
    <p:sldId id="404" r:id="rId13"/>
    <p:sldId id="409" r:id="rId14"/>
    <p:sldId id="403" r:id="rId15"/>
    <p:sldId id="410" r:id="rId16"/>
    <p:sldId id="411" r:id="rId17"/>
    <p:sldId id="412" r:id="rId18"/>
    <p:sldId id="401" r:id="rId19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等线" panose="02010600030101010101" pitchFamily="2" charset="-122"/>
      <p:regular r:id="rId22"/>
      <p:bold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  <a:srgbClr val="004EA1"/>
    <a:srgbClr val="94B6B7"/>
    <a:srgbClr val="DFC5B8"/>
    <a:srgbClr val="D2947F"/>
    <a:srgbClr val="FBF9F7"/>
    <a:srgbClr val="CEB5A1"/>
    <a:srgbClr val="E4A387"/>
    <a:srgbClr val="5A849C"/>
    <a:srgbClr val="AB8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004" autoAdjust="0"/>
  </p:normalViewPr>
  <p:slideViewPr>
    <p:cSldViewPr snapToGrid="0">
      <p:cViewPr varScale="1">
        <p:scale>
          <a:sx n="72" d="100"/>
          <a:sy n="72" d="100"/>
        </p:scale>
        <p:origin x="27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331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18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97CAC-C202-D2FC-F813-B2182A1C3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3040A52-5949-2956-3642-C7957704E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36E47B6-7E93-A095-18B8-75B0E0B43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3B914-F06D-F701-CFF2-ABB46A391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934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07942-000A-A413-E74D-25854D648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0623325-C33A-8F3E-3CD4-ACE70F6D1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4E62EDA-C687-F657-96F1-C556FC482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6AA22A-0044-47B6-7984-D9BB9BD60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594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82425-E48F-C40A-0A94-02907A050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CEE6046-05B4-C13F-E954-C673D1388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99CDBE4-F592-9E0A-C5AB-BD71DCD95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76117D-5A8C-C850-5476-713542B79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372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1D9AB-3855-3E99-B737-359FB7061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2E4CFC-8D38-5CA6-3736-6C730F48A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DEA252-B931-C8CD-93C6-2B997E64D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6F8BFF-DABE-93D0-2D0C-09E3B6BE9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262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8A22D-24D0-6EE6-F413-7C10BCB54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932769E-FB45-D3C3-6B7F-B6C28AE9F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B47FC8-E8FF-F7E5-33C1-37A013408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7F7AEF-50EE-74F1-3A6F-9CE64CBCA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155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5A71-3D76-F962-DC5B-8DC159CCE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1483E61-6276-5E41-8A5B-4E1C14C9B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4E163F7-8735-F373-037A-715B1B607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47DD7D-EC97-B446-E438-2A234CFBE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838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C5717-6700-CD39-4505-C4BF5702C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6DE923-BC9D-9FCA-CE9E-6F3FEFE03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10C40AB-2C94-AC87-C82C-F21180EF8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0E8D2E-7737-54D0-1408-01FA984FF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101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955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689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36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25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1C36-692B-8F47-6D42-BB636B16C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503A9A-7F45-F6D1-7A36-A8776E4D4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F5638B5-7621-36C9-AD52-CB76A5B75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0F6BEA-2A3B-06A6-4707-29C0A9E670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100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A7BE-CC92-FD45-CE1D-E16AB0261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8343A5-F7FF-D59F-4487-FD548330F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468A3F-73B5-913B-7FE1-D1F7BBD45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AD1B13-3983-5CAE-D915-70049D977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638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6FB1A-D74A-9689-D3FA-59B7E7E55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D28A60-3D19-225D-7756-DD241CC39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9AB3AE-10B5-8951-B882-992A3F266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50FA0-86CB-83B2-8739-02A44E768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22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52787-801A-829F-1142-E4151026D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8C7054-A4DF-C502-6823-AA3BC06A7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331AAAF-1EB6-8448-1E94-DE49B06EB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E0DE74-6F79-4189-C942-BE18D3CE3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618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0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2691EDB-1C41-452F-8382-893D04428323}"/>
              </a:ext>
            </a:extLst>
          </p:cNvPr>
          <p:cNvCxnSpPr>
            <a:cxnSpLocks/>
          </p:cNvCxnSpPr>
          <p:nvPr userDrawn="1"/>
        </p:nvCxnSpPr>
        <p:spPr>
          <a:xfrm flipH="1">
            <a:off x="148778" y="112460"/>
            <a:ext cx="876012" cy="570680"/>
          </a:xfrm>
          <a:prstGeom prst="line">
            <a:avLst/>
          </a:prstGeom>
          <a:ln w="190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F336CD1-28ED-41BC-BDE0-369B674BEE3A}"/>
              </a:ext>
            </a:extLst>
          </p:cNvPr>
          <p:cNvCxnSpPr>
            <a:cxnSpLocks/>
          </p:cNvCxnSpPr>
          <p:nvPr userDrawn="1"/>
        </p:nvCxnSpPr>
        <p:spPr>
          <a:xfrm flipH="1">
            <a:off x="418928" y="-440782"/>
            <a:ext cx="1904626" cy="1240773"/>
          </a:xfrm>
          <a:prstGeom prst="line">
            <a:avLst/>
          </a:prstGeom>
          <a:ln w="190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DF36E89-A6FB-4951-A20B-7C7FCAE56B5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725378" y="5633844"/>
            <a:ext cx="1466622" cy="9554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90A2416-689A-46E7-AE60-41CCAB6B1B1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37129" y="6002467"/>
            <a:ext cx="692725" cy="4512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144831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6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slow" advTm="3000">
    <p:strips dir="r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id="{124D6A10-BC2C-4C21-9B91-16D72E58E82F}"/>
              </a:ext>
            </a:extLst>
          </p:cNvPr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>
            <a:extLst>
              <a:ext uri="{FF2B5EF4-FFF2-40B4-BE49-F238E27FC236}">
                <a16:creationId xmlns:a16="http://schemas.microsoft.com/office/drawing/2014/main" id="{861AB7A5-5164-4202-B326-5C5860E939B8}"/>
              </a:ext>
            </a:extLst>
          </p:cNvPr>
          <p:cNvSpPr/>
          <p:nvPr/>
        </p:nvSpPr>
        <p:spPr>
          <a:xfrm rot="21147983">
            <a:off x="9033633" y="-591506"/>
            <a:ext cx="4082816" cy="3519668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六边形 31">
            <a:extLst>
              <a:ext uri="{FF2B5EF4-FFF2-40B4-BE49-F238E27FC236}">
                <a16:creationId xmlns:a16="http://schemas.microsoft.com/office/drawing/2014/main" id="{AD78667F-0B7C-4138-B138-0F9E4C069D86}"/>
              </a:ext>
            </a:extLst>
          </p:cNvPr>
          <p:cNvSpPr/>
          <p:nvPr/>
        </p:nvSpPr>
        <p:spPr>
          <a:xfrm rot="21147983">
            <a:off x="7422374" y="891635"/>
            <a:ext cx="2041657" cy="1760049"/>
          </a:xfrm>
          <a:prstGeom prst="hexagon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六边形 32">
            <a:extLst>
              <a:ext uri="{FF2B5EF4-FFF2-40B4-BE49-F238E27FC236}">
                <a16:creationId xmlns:a16="http://schemas.microsoft.com/office/drawing/2014/main" id="{4C887068-0328-46F9-851B-5BE4E5EB47AE}"/>
              </a:ext>
            </a:extLst>
          </p:cNvPr>
          <p:cNvSpPr/>
          <p:nvPr/>
        </p:nvSpPr>
        <p:spPr>
          <a:xfrm rot="21147983">
            <a:off x="9998045" y="3913973"/>
            <a:ext cx="945628" cy="815196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D676256-7E50-44C7-B619-E23942E4CEED}"/>
              </a:ext>
            </a:extLst>
          </p:cNvPr>
          <p:cNvCxnSpPr>
            <a:cxnSpLocks/>
          </p:cNvCxnSpPr>
          <p:nvPr/>
        </p:nvCxnSpPr>
        <p:spPr>
          <a:xfrm flipH="1">
            <a:off x="10725378" y="4787640"/>
            <a:ext cx="1466622" cy="9554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0AC3F51-B983-4A5D-B551-C9F3C7BD5B3D}"/>
              </a:ext>
            </a:extLst>
          </p:cNvPr>
          <p:cNvCxnSpPr>
            <a:cxnSpLocks/>
          </p:cNvCxnSpPr>
          <p:nvPr/>
        </p:nvCxnSpPr>
        <p:spPr>
          <a:xfrm flipH="1">
            <a:off x="11246369" y="5216182"/>
            <a:ext cx="692725" cy="4512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六边形 34">
            <a:extLst>
              <a:ext uri="{FF2B5EF4-FFF2-40B4-BE49-F238E27FC236}">
                <a16:creationId xmlns:a16="http://schemas.microsoft.com/office/drawing/2014/main" id="{19C692A4-834B-4B61-96E6-149A907AF4C9}"/>
              </a:ext>
            </a:extLst>
          </p:cNvPr>
          <p:cNvSpPr/>
          <p:nvPr/>
        </p:nvSpPr>
        <p:spPr>
          <a:xfrm rot="21147983">
            <a:off x="-990647" y="1266507"/>
            <a:ext cx="1981294" cy="1708012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228F275F-B5EF-4B17-9F6F-851B81DB6086}"/>
              </a:ext>
            </a:extLst>
          </p:cNvPr>
          <p:cNvCxnSpPr>
            <a:cxnSpLocks/>
          </p:cNvCxnSpPr>
          <p:nvPr/>
        </p:nvCxnSpPr>
        <p:spPr>
          <a:xfrm flipH="1">
            <a:off x="1094063" y="480054"/>
            <a:ext cx="876012" cy="570680"/>
          </a:xfrm>
          <a:prstGeom prst="line">
            <a:avLst/>
          </a:prstGeom>
          <a:ln w="190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605E6D58-0050-4509-B7F5-C455B9F7E1CA}"/>
              </a:ext>
            </a:extLst>
          </p:cNvPr>
          <p:cNvCxnSpPr>
            <a:cxnSpLocks/>
          </p:cNvCxnSpPr>
          <p:nvPr/>
        </p:nvCxnSpPr>
        <p:spPr>
          <a:xfrm flipH="1">
            <a:off x="1364213" y="-73188"/>
            <a:ext cx="1904626" cy="1240773"/>
          </a:xfrm>
          <a:prstGeom prst="line">
            <a:avLst/>
          </a:prstGeom>
          <a:ln w="190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5C0856A8-A3CB-4922-8009-1F64FFB12B64}"/>
              </a:ext>
            </a:extLst>
          </p:cNvPr>
          <p:cNvSpPr txBox="1"/>
          <p:nvPr/>
        </p:nvSpPr>
        <p:spPr>
          <a:xfrm>
            <a:off x="2146644" y="1896700"/>
            <a:ext cx="4786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平摊分析</a:t>
            </a:r>
            <a:endParaRPr lang="zh-CN" altLang="en-US" sz="7200" dirty="0">
              <a:solidFill>
                <a:srgbClr val="004EA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87C9F93-5E74-4800-830C-B71FD7AE7DB6}"/>
              </a:ext>
            </a:extLst>
          </p:cNvPr>
          <p:cNvSpPr txBox="1"/>
          <p:nvPr/>
        </p:nvSpPr>
        <p:spPr>
          <a:xfrm>
            <a:off x="3073341" y="4195017"/>
            <a:ext cx="146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石中玉</a:t>
            </a:r>
          </a:p>
        </p:txBody>
      </p:sp>
    </p:spTree>
    <p:extLst>
      <p:ext uri="{BB962C8B-B14F-4D97-AF65-F5344CB8AC3E}">
        <p14:creationId xmlns:p14="http://schemas.microsoft.com/office/powerpoint/2010/main" val="3838918804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" grpId="0" animBg="1"/>
      <p:bldP spid="32" grpId="0" animBg="1"/>
      <p:bldP spid="33" grpId="0" animBg="1"/>
      <p:bldP spid="35" grpId="0" animBg="1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4BA3D88A-6C7C-4463-8CE6-128E3C54F120}"/>
              </a:ext>
            </a:extLst>
          </p:cNvPr>
          <p:cNvSpPr txBox="1"/>
          <p:nvPr/>
        </p:nvSpPr>
        <p:spPr>
          <a:xfrm>
            <a:off x="1263063" y="739342"/>
            <a:ext cx="236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练习题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4B59BBD-7C1C-4D7C-A6A2-0D82CE642A6D}"/>
              </a:ext>
            </a:extLst>
          </p:cNvPr>
          <p:cNvSpPr/>
          <p:nvPr/>
        </p:nvSpPr>
        <p:spPr>
          <a:xfrm>
            <a:off x="6553200" y="-512119"/>
            <a:ext cx="7882238" cy="78822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D8B86F-B987-A523-E89F-C068FC2CD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22" y="1560486"/>
            <a:ext cx="7733806" cy="186851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3932B24-9F1C-9A7D-1079-6BA204028005}"/>
              </a:ext>
            </a:extLst>
          </p:cNvPr>
          <p:cNvSpPr txBox="1"/>
          <p:nvPr/>
        </p:nvSpPr>
        <p:spPr>
          <a:xfrm>
            <a:off x="1623391" y="4134678"/>
            <a:ext cx="6632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最小二叉堆：父节点小于子节点</a:t>
            </a:r>
            <a:endParaRPr lang="en-US" altLang="zh-CN" dirty="0"/>
          </a:p>
          <a:p>
            <a:r>
              <a:rPr lang="en-US" altLang="zh-CN" dirty="0"/>
              <a:t>INSERT</a:t>
            </a:r>
            <a:r>
              <a:rPr lang="zh-CN" altLang="en-US" dirty="0"/>
              <a:t>：插入最后一个位置，向上调整堆</a:t>
            </a:r>
            <a:endParaRPr lang="en-US" altLang="zh-CN" dirty="0"/>
          </a:p>
          <a:p>
            <a:r>
              <a:rPr lang="en-US" altLang="zh-CN" dirty="0"/>
              <a:t>EXTRACT-MIN</a:t>
            </a:r>
            <a:r>
              <a:rPr lang="zh-CN" altLang="en-US" dirty="0"/>
              <a:t>：删除最小元素，将最后一个元素移到根节点，然后向下调整堆</a:t>
            </a:r>
          </a:p>
        </p:txBody>
      </p:sp>
    </p:spTree>
    <p:extLst>
      <p:ext uri="{BB962C8B-B14F-4D97-AF65-F5344CB8AC3E}">
        <p14:creationId xmlns:p14="http://schemas.microsoft.com/office/powerpoint/2010/main" val="4079195648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5DE67-67D7-01F5-269D-A17A797CF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8EBD5C87-DC7C-D76B-6271-7BC3F9A4BB40}"/>
              </a:ext>
            </a:extLst>
          </p:cNvPr>
          <p:cNvSpPr txBox="1"/>
          <p:nvPr/>
        </p:nvSpPr>
        <p:spPr>
          <a:xfrm>
            <a:off x="1263063" y="739342"/>
            <a:ext cx="236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练习题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5A76DA8-F009-9CB6-FDAE-97E203D77A5D}"/>
              </a:ext>
            </a:extLst>
          </p:cNvPr>
          <p:cNvSpPr/>
          <p:nvPr/>
        </p:nvSpPr>
        <p:spPr>
          <a:xfrm>
            <a:off x="6553200" y="-512119"/>
            <a:ext cx="7882238" cy="78822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DE8C940-3F5B-42C3-0E73-E3513FB8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CB44E3E-A0C1-5403-31FE-E47D3FE2B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22" y="1560486"/>
            <a:ext cx="7733806" cy="18685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A8DBCA4-765F-39D1-19DE-D807EFC45884}"/>
              </a:ext>
            </a:extLst>
          </p:cNvPr>
          <p:cNvSpPr txBox="1"/>
          <p:nvPr/>
        </p:nvSpPr>
        <p:spPr>
          <a:xfrm>
            <a:off x="1610139" y="3876260"/>
            <a:ext cx="5552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插入，删除最小的时间都是：</a:t>
            </a:r>
            <a:r>
              <a:rPr lang="en-US" altLang="zh-CN" dirty="0"/>
              <a:t>O(</a:t>
            </a:r>
            <a:r>
              <a:rPr lang="en-US" altLang="zh-CN" dirty="0" err="1"/>
              <a:t>logn</a:t>
            </a:r>
            <a:r>
              <a:rPr lang="en-US" altLang="zh-CN" dirty="0"/>
              <a:t>)</a:t>
            </a:r>
          </a:p>
          <a:p>
            <a:r>
              <a:rPr lang="zh-CN" altLang="en-US" dirty="0"/>
              <a:t>插入：蓄势</a:t>
            </a:r>
            <a:endParaRPr lang="en-US" altLang="zh-CN" dirty="0"/>
          </a:p>
          <a:p>
            <a:r>
              <a:rPr lang="zh-CN" altLang="en-US" dirty="0"/>
              <a:t>删除：减势</a:t>
            </a:r>
            <a:endParaRPr lang="en-US" altLang="zh-CN" dirty="0"/>
          </a:p>
          <a:p>
            <a:r>
              <a:rPr lang="zh-CN" altLang="en-US" dirty="0"/>
              <a:t>可将势函数定义为所有叶子节点到根节点的路径和</a:t>
            </a:r>
          </a:p>
        </p:txBody>
      </p:sp>
    </p:spTree>
    <p:extLst>
      <p:ext uri="{BB962C8B-B14F-4D97-AF65-F5344CB8AC3E}">
        <p14:creationId xmlns:p14="http://schemas.microsoft.com/office/powerpoint/2010/main" val="1724362657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7C89B-336A-F89A-BA8F-213BD5CB0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0C932C88-258D-01C5-5F65-9114946E89BB}"/>
              </a:ext>
            </a:extLst>
          </p:cNvPr>
          <p:cNvSpPr txBox="1"/>
          <p:nvPr/>
        </p:nvSpPr>
        <p:spPr>
          <a:xfrm>
            <a:off x="1263063" y="739342"/>
            <a:ext cx="236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练习题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86E8D28-44F2-B588-9363-0DB85A5667AD}"/>
              </a:ext>
            </a:extLst>
          </p:cNvPr>
          <p:cNvSpPr/>
          <p:nvPr/>
        </p:nvSpPr>
        <p:spPr>
          <a:xfrm>
            <a:off x="6553200" y="-512119"/>
            <a:ext cx="7882238" cy="78822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F018AD5-176B-92C8-C33A-7F58801CC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ED4F86E-948D-7545-44A5-3599C2E28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795" y="1806451"/>
            <a:ext cx="8326012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9748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0EFFB-60D6-209B-1174-693AC70A5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3B9D174-7E84-04B1-8BAA-6736A080CE01}"/>
              </a:ext>
            </a:extLst>
          </p:cNvPr>
          <p:cNvSpPr txBox="1"/>
          <p:nvPr/>
        </p:nvSpPr>
        <p:spPr>
          <a:xfrm>
            <a:off x="1263063" y="739342"/>
            <a:ext cx="236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练习题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EB705DA-D40D-657F-B915-6275C7F6EADC}"/>
              </a:ext>
            </a:extLst>
          </p:cNvPr>
          <p:cNvSpPr/>
          <p:nvPr/>
        </p:nvSpPr>
        <p:spPr>
          <a:xfrm>
            <a:off x="6553200" y="-512119"/>
            <a:ext cx="7882238" cy="78822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5182900-B6FE-D3CE-8D10-E27A1DCB8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058812-6376-CAEB-36C7-CE71399DC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795" y="1806451"/>
            <a:ext cx="8326012" cy="115268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55DFE18-DA06-69E0-805C-7115652A9D4F}"/>
              </a:ext>
            </a:extLst>
          </p:cNvPr>
          <p:cNvSpPr txBox="1"/>
          <p:nvPr/>
        </p:nvSpPr>
        <p:spPr>
          <a:xfrm>
            <a:off x="1537252" y="3313043"/>
            <a:ext cx="533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入队列：同入栈是</a:t>
            </a:r>
            <a:r>
              <a:rPr lang="en-US" altLang="zh-CN" dirty="0"/>
              <a:t>O(1)</a:t>
            </a:r>
          </a:p>
          <a:p>
            <a:r>
              <a:rPr lang="zh-CN" altLang="en-US" dirty="0"/>
              <a:t>出队列：不同于出栈，需要两个栈，全部入另一个栈再出一个元素，然后再将元素全部放回原来的栈</a:t>
            </a:r>
            <a:endParaRPr lang="en-US" altLang="zh-CN" dirty="0"/>
          </a:p>
          <a:p>
            <a:r>
              <a:rPr lang="en-US" altLang="zh-CN" dirty="0"/>
              <a:t>O(2k)  k</a:t>
            </a:r>
            <a:r>
              <a:rPr lang="zh-CN" altLang="en-US" dirty="0"/>
              <a:t>是栈中元素数</a:t>
            </a:r>
            <a:endParaRPr lang="en-US" altLang="zh-CN" dirty="0"/>
          </a:p>
          <a:p>
            <a:r>
              <a:rPr lang="zh-CN" altLang="en-US" dirty="0"/>
              <a:t>目标：降低出队列的时间，减少势</a:t>
            </a:r>
            <a:endParaRPr lang="en-US" altLang="zh-CN" dirty="0"/>
          </a:p>
          <a:p>
            <a:r>
              <a:rPr lang="zh-CN" altLang="en-US" dirty="0"/>
              <a:t>所以势函数：栈中元素数</a:t>
            </a:r>
            <a:r>
              <a:rPr lang="en-US" altLang="zh-CN" dirty="0"/>
              <a:t>*2</a:t>
            </a:r>
          </a:p>
        </p:txBody>
      </p:sp>
    </p:spTree>
    <p:extLst>
      <p:ext uri="{BB962C8B-B14F-4D97-AF65-F5344CB8AC3E}">
        <p14:creationId xmlns:p14="http://schemas.microsoft.com/office/powerpoint/2010/main" val="3168492318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F4F80-4500-34AD-0FF7-20F6686CC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69815E1F-315B-88B1-069E-CDFB9839E391}"/>
              </a:ext>
            </a:extLst>
          </p:cNvPr>
          <p:cNvSpPr txBox="1"/>
          <p:nvPr/>
        </p:nvSpPr>
        <p:spPr>
          <a:xfrm>
            <a:off x="1263063" y="739342"/>
            <a:ext cx="236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2024</a:t>
            </a:r>
            <a:r>
              <a:rPr lang="zh-CN" altLang="en-US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期中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36F5E2B-5C4F-C1D6-BC12-43E5FBFFAAC6}"/>
              </a:ext>
            </a:extLst>
          </p:cNvPr>
          <p:cNvSpPr/>
          <p:nvPr/>
        </p:nvSpPr>
        <p:spPr>
          <a:xfrm>
            <a:off x="6553200" y="-512119"/>
            <a:ext cx="7882238" cy="78822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E240329-D46C-6C73-79DD-BC6A4B141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134D3A-CF80-A080-5D95-F381CE234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063" y="1300398"/>
            <a:ext cx="10216490" cy="30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65213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6EB64-D84D-C407-653E-9F1A18959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54E5DA2D-6781-57EC-7BBB-9A22EFA88500}"/>
              </a:ext>
            </a:extLst>
          </p:cNvPr>
          <p:cNvSpPr txBox="1"/>
          <p:nvPr/>
        </p:nvSpPr>
        <p:spPr>
          <a:xfrm>
            <a:off x="1263063" y="739342"/>
            <a:ext cx="236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2024</a:t>
            </a:r>
            <a:r>
              <a:rPr lang="zh-CN" altLang="en-US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期中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CFEDC21-A090-E7C7-5185-DA9FADAEAA3C}"/>
              </a:ext>
            </a:extLst>
          </p:cNvPr>
          <p:cNvSpPr/>
          <p:nvPr/>
        </p:nvSpPr>
        <p:spPr>
          <a:xfrm>
            <a:off x="6553200" y="-512119"/>
            <a:ext cx="7882238" cy="78822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B61BC5D-6EEA-06D5-7F38-694841381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6C3A8CF-A924-6C05-A248-FBAE8E8F4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492" y="1452578"/>
            <a:ext cx="8626618" cy="222343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C81A711-0070-262C-3CB7-47256D973262}"/>
              </a:ext>
            </a:extLst>
          </p:cNvPr>
          <p:cNvSpPr txBox="1"/>
          <p:nvPr/>
        </p:nvSpPr>
        <p:spPr>
          <a:xfrm>
            <a:off x="1398104" y="4207565"/>
            <a:ext cx="5320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分析总复杂度：</a:t>
            </a:r>
            <a:r>
              <a:rPr lang="en-US" altLang="zh-CN" dirty="0"/>
              <a:t>n</a:t>
            </a:r>
            <a:r>
              <a:rPr lang="zh-CN" altLang="en-US" dirty="0"/>
              <a:t>次操作中有</a:t>
            </a:r>
            <a:r>
              <a:rPr lang="en-US" altLang="zh-CN" dirty="0" err="1"/>
              <a:t>logn</a:t>
            </a:r>
            <a:r>
              <a:rPr lang="zh-CN" altLang="en-US" dirty="0"/>
              <a:t>次翻转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不宜用势函数：操作对于数据结构没有特殊意义</a:t>
            </a:r>
          </a:p>
        </p:txBody>
      </p:sp>
    </p:spTree>
    <p:extLst>
      <p:ext uri="{BB962C8B-B14F-4D97-AF65-F5344CB8AC3E}">
        <p14:creationId xmlns:p14="http://schemas.microsoft.com/office/powerpoint/2010/main" val="2130247825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73DCC-EE29-A1AD-EBDA-916C46E37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B783E825-4D11-C034-47A5-D7FF3195DE0A}"/>
              </a:ext>
            </a:extLst>
          </p:cNvPr>
          <p:cNvSpPr txBox="1"/>
          <p:nvPr/>
        </p:nvSpPr>
        <p:spPr>
          <a:xfrm>
            <a:off x="1296193" y="401412"/>
            <a:ext cx="236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2025</a:t>
            </a:r>
            <a:r>
              <a:rPr lang="zh-CN" altLang="en-US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期中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5BB063F-03EA-EF7B-6AB3-84671C71716B}"/>
              </a:ext>
            </a:extLst>
          </p:cNvPr>
          <p:cNvSpPr/>
          <p:nvPr/>
        </p:nvSpPr>
        <p:spPr>
          <a:xfrm>
            <a:off x="6553200" y="-512119"/>
            <a:ext cx="7882238" cy="78822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A942F57-AFA8-C218-62E0-338006E8A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B629BFA-C618-456B-79AF-511FE6AFC805}"/>
              </a:ext>
            </a:extLst>
          </p:cNvPr>
          <p:cNvSpPr txBox="1"/>
          <p:nvPr/>
        </p:nvSpPr>
        <p:spPr>
          <a:xfrm>
            <a:off x="1296193" y="1653953"/>
            <a:ext cx="91338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顶点：</a:t>
            </a:r>
            <a:r>
              <a:rPr lang="en-US" altLang="zh-CN" dirty="0"/>
              <a:t>1 </a:t>
            </a:r>
            <a:r>
              <a:rPr lang="zh-CN" altLang="en-US" dirty="0"/>
              <a:t>到 </a:t>
            </a:r>
            <a:r>
              <a:rPr lang="en-US" altLang="zh-CN" dirty="0"/>
              <a:t>n</a:t>
            </a:r>
            <a:r>
              <a:rPr lang="zh-CN" altLang="en-US" dirty="0"/>
              <a:t>，初始权重分别为 </a:t>
            </a:r>
            <a:r>
              <a:rPr lang="en-US" altLang="zh-CN" dirty="0"/>
              <a:t>1 </a:t>
            </a:r>
            <a:r>
              <a:rPr lang="zh-CN" altLang="en-US" dirty="0"/>
              <a:t>到 </a:t>
            </a:r>
            <a:r>
              <a:rPr lang="en-US" altLang="zh-CN" dirty="0"/>
              <a:t>n</a:t>
            </a:r>
            <a:r>
              <a:rPr lang="zh-CN" altLang="en-US" dirty="0"/>
              <a:t>。</a:t>
            </a:r>
          </a:p>
          <a:p>
            <a:endParaRPr lang="zh-CN" altLang="en-US" dirty="0"/>
          </a:p>
          <a:p>
            <a:r>
              <a:rPr lang="zh-CN" altLang="en-US" dirty="0"/>
              <a:t>边：</a:t>
            </a:r>
            <a:r>
              <a:rPr lang="en-US" altLang="zh-CN" dirty="0"/>
              <a:t>m </a:t>
            </a:r>
            <a:r>
              <a:rPr lang="zh-CN" altLang="en-US" dirty="0"/>
              <a:t>条，方向始终从权重大的顶点指向权重小的顶点。</a:t>
            </a:r>
          </a:p>
          <a:p>
            <a:endParaRPr lang="zh-CN" altLang="en-US" dirty="0"/>
          </a:p>
          <a:p>
            <a:r>
              <a:rPr lang="zh-CN" altLang="en-US" dirty="0"/>
              <a:t>操作：进行 </a:t>
            </a:r>
            <a:r>
              <a:rPr lang="en-US" altLang="zh-CN" dirty="0"/>
              <a:t>n </a:t>
            </a:r>
            <a:r>
              <a:rPr lang="zh-CN" altLang="en-US" dirty="0"/>
              <a:t>次操作，第 </a:t>
            </a:r>
            <a:r>
              <a:rPr lang="en-US" altLang="zh-CN" dirty="0" err="1"/>
              <a:t>i</a:t>
            </a:r>
            <a:r>
              <a:rPr lang="en-US" altLang="zh-CN" dirty="0"/>
              <a:t> </a:t>
            </a:r>
            <a:r>
              <a:rPr lang="zh-CN" altLang="en-US" dirty="0"/>
              <a:t>次操作随机选择一个之前未选过的顶点，将其权重改为 </a:t>
            </a:r>
            <a:r>
              <a:rPr lang="en-US" altLang="zh-CN" dirty="0"/>
              <a:t>n + </a:t>
            </a:r>
            <a:r>
              <a:rPr lang="en-US" altLang="zh-CN" dirty="0" err="1"/>
              <a:t>i</a:t>
            </a:r>
            <a:r>
              <a:rPr lang="zh-CN" altLang="en-US" dirty="0"/>
              <a:t>。边的方向会动态调整，始终从权重大的顶点指向权重小的顶点。</a:t>
            </a:r>
          </a:p>
          <a:p>
            <a:endParaRPr lang="zh-CN" altLang="en-US" dirty="0"/>
          </a:p>
          <a:p>
            <a:r>
              <a:rPr lang="zh-CN" altLang="en-US" dirty="0"/>
              <a:t>目标：计算满足条件的三元组 </a:t>
            </a:r>
            <a:r>
              <a:rPr lang="en-US" altLang="zh-CN" dirty="0"/>
              <a:t>(a, b, c) </a:t>
            </a:r>
            <a:r>
              <a:rPr lang="zh-CN" altLang="en-US" dirty="0"/>
              <a:t>的数量，其中 </a:t>
            </a:r>
            <a:r>
              <a:rPr lang="en-US" altLang="zh-CN" dirty="0"/>
              <a:t>a</a:t>
            </a:r>
            <a:r>
              <a:rPr lang="zh-CN" altLang="en-US" dirty="0"/>
              <a:t>、</a:t>
            </a:r>
            <a:r>
              <a:rPr lang="en-US" altLang="zh-CN" dirty="0"/>
              <a:t>b</a:t>
            </a:r>
            <a:r>
              <a:rPr lang="zh-CN" altLang="en-US" dirty="0"/>
              <a:t>、</a:t>
            </a:r>
            <a:r>
              <a:rPr lang="en-US" altLang="zh-CN" dirty="0"/>
              <a:t>c </a:t>
            </a:r>
            <a:r>
              <a:rPr lang="zh-CN" altLang="en-US" dirty="0"/>
              <a:t>的权重依次递减（即 </a:t>
            </a:r>
            <a:r>
              <a:rPr lang="en-US" altLang="zh-CN" dirty="0"/>
              <a:t>w(a) &gt; w(b) &gt; w(c)</a:t>
            </a:r>
            <a:r>
              <a:rPr lang="zh-CN" altLang="en-US" dirty="0"/>
              <a:t>），且存在边 </a:t>
            </a:r>
            <a:r>
              <a:rPr lang="en-US" altLang="zh-CN" dirty="0"/>
              <a:t>a → b </a:t>
            </a:r>
            <a:r>
              <a:rPr lang="zh-CN" altLang="en-US" dirty="0"/>
              <a:t>和 </a:t>
            </a:r>
            <a:r>
              <a:rPr lang="en-US" altLang="zh-CN" dirty="0"/>
              <a:t>b → c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384494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3C981-9DD1-3753-AABC-FA86F8822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BF3DDA6D-522C-2FC7-9D89-2135E3ACD887}"/>
              </a:ext>
            </a:extLst>
          </p:cNvPr>
          <p:cNvSpPr txBox="1"/>
          <p:nvPr/>
        </p:nvSpPr>
        <p:spPr>
          <a:xfrm>
            <a:off x="1296192" y="416121"/>
            <a:ext cx="236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2025</a:t>
            </a:r>
            <a:r>
              <a:rPr lang="zh-CN" altLang="en-US" sz="2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期中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30958D0-73C3-AE33-4E2D-7034D33F0137}"/>
              </a:ext>
            </a:extLst>
          </p:cNvPr>
          <p:cNvSpPr/>
          <p:nvPr/>
        </p:nvSpPr>
        <p:spPr>
          <a:xfrm>
            <a:off x="6732104" y="-585006"/>
            <a:ext cx="7882238" cy="78822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C6DFE2B-2E97-BBFD-A4AC-FAE4A8E03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5257ED3-F603-34BA-D904-5898982354E9}"/>
              </a:ext>
            </a:extLst>
          </p:cNvPr>
          <p:cNvSpPr txBox="1"/>
          <p:nvPr/>
        </p:nvSpPr>
        <p:spPr>
          <a:xfrm>
            <a:off x="1536609" y="4656775"/>
            <a:ext cx="89344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时间复杂度的证明：</a:t>
            </a:r>
            <a:endParaRPr lang="en-US" altLang="zh-CN" dirty="0"/>
          </a:p>
          <a:p>
            <a:r>
              <a:rPr lang="zh-CN" altLang="en-US" dirty="0"/>
              <a:t>初始三元组：</a:t>
            </a:r>
            <a:r>
              <a:rPr lang="en-US" altLang="zh-CN" dirty="0"/>
              <a:t>O(m) </a:t>
            </a:r>
            <a:r>
              <a:rPr lang="zh-CN" altLang="en-US" dirty="0"/>
              <a:t> 检查每个顶点的入度和出度，共</a:t>
            </a:r>
            <a:r>
              <a:rPr lang="en-US" altLang="zh-CN" dirty="0"/>
              <a:t>2m</a:t>
            </a:r>
            <a:r>
              <a:rPr lang="zh-CN" altLang="en-US" dirty="0"/>
              <a:t>次（记录入度，出度）</a:t>
            </a:r>
            <a:endParaRPr lang="en-US" altLang="zh-CN" dirty="0"/>
          </a:p>
          <a:p>
            <a:r>
              <a:rPr lang="zh-CN" altLang="en-US" dirty="0"/>
              <a:t>每次操作的平摊复杂度：</a:t>
            </a:r>
            <a:r>
              <a:rPr lang="en-US" altLang="zh-CN" dirty="0"/>
              <a:t>O(1)  </a:t>
            </a:r>
          </a:p>
          <a:p>
            <a:r>
              <a:rPr lang="zh-CN" altLang="en-US" dirty="0"/>
              <a:t>记录入度出度，</a:t>
            </a:r>
            <a:r>
              <a:rPr lang="en-US" altLang="zh-CN" dirty="0"/>
              <a:t>O(1)</a:t>
            </a:r>
            <a:r>
              <a:rPr lang="zh-CN" altLang="en-US" dirty="0"/>
              <a:t>时间可以直接计算，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8FE84E-3C39-2AA2-2F11-E9CF6A1C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870" y="955180"/>
            <a:ext cx="9868765" cy="34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38874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124D6A10-BC2C-4C21-9B91-16D72E58E82F}"/>
              </a:ext>
            </a:extLst>
          </p:cNvPr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六边形 14">
            <a:extLst>
              <a:ext uri="{FF2B5EF4-FFF2-40B4-BE49-F238E27FC236}">
                <a16:creationId xmlns:a16="http://schemas.microsoft.com/office/drawing/2014/main" id="{861AB7A5-5164-4202-B326-5C5860E939B8}"/>
              </a:ext>
            </a:extLst>
          </p:cNvPr>
          <p:cNvSpPr/>
          <p:nvPr/>
        </p:nvSpPr>
        <p:spPr>
          <a:xfrm rot="21147983">
            <a:off x="9033633" y="-591506"/>
            <a:ext cx="4082816" cy="3519668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六边形 15">
            <a:extLst>
              <a:ext uri="{FF2B5EF4-FFF2-40B4-BE49-F238E27FC236}">
                <a16:creationId xmlns:a16="http://schemas.microsoft.com/office/drawing/2014/main" id="{AD78667F-0B7C-4138-B138-0F9E4C069D86}"/>
              </a:ext>
            </a:extLst>
          </p:cNvPr>
          <p:cNvSpPr/>
          <p:nvPr/>
        </p:nvSpPr>
        <p:spPr>
          <a:xfrm rot="21147983">
            <a:off x="7422374" y="891635"/>
            <a:ext cx="2041657" cy="1760049"/>
          </a:xfrm>
          <a:prstGeom prst="hexagon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六边形 16">
            <a:extLst>
              <a:ext uri="{FF2B5EF4-FFF2-40B4-BE49-F238E27FC236}">
                <a16:creationId xmlns:a16="http://schemas.microsoft.com/office/drawing/2014/main" id="{4C887068-0328-46F9-851B-5BE4E5EB47AE}"/>
              </a:ext>
            </a:extLst>
          </p:cNvPr>
          <p:cNvSpPr/>
          <p:nvPr/>
        </p:nvSpPr>
        <p:spPr>
          <a:xfrm rot="21147983">
            <a:off x="9998045" y="3913973"/>
            <a:ext cx="945628" cy="815196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D676256-7E50-44C7-B619-E23942E4CEED}"/>
              </a:ext>
            </a:extLst>
          </p:cNvPr>
          <p:cNvCxnSpPr>
            <a:cxnSpLocks/>
          </p:cNvCxnSpPr>
          <p:nvPr/>
        </p:nvCxnSpPr>
        <p:spPr>
          <a:xfrm flipH="1">
            <a:off x="10725378" y="4787640"/>
            <a:ext cx="1466622" cy="9554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90AC3F51-B983-4A5D-B551-C9F3C7BD5B3D}"/>
              </a:ext>
            </a:extLst>
          </p:cNvPr>
          <p:cNvCxnSpPr>
            <a:cxnSpLocks/>
          </p:cNvCxnSpPr>
          <p:nvPr/>
        </p:nvCxnSpPr>
        <p:spPr>
          <a:xfrm flipH="1">
            <a:off x="11246369" y="5216182"/>
            <a:ext cx="692725" cy="4512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六边形 21">
            <a:extLst>
              <a:ext uri="{FF2B5EF4-FFF2-40B4-BE49-F238E27FC236}">
                <a16:creationId xmlns:a16="http://schemas.microsoft.com/office/drawing/2014/main" id="{19C692A4-834B-4B61-96E6-149A907AF4C9}"/>
              </a:ext>
            </a:extLst>
          </p:cNvPr>
          <p:cNvSpPr/>
          <p:nvPr/>
        </p:nvSpPr>
        <p:spPr>
          <a:xfrm rot="21147983">
            <a:off x="-990647" y="1266507"/>
            <a:ext cx="1981294" cy="1708012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28F275F-B5EF-4B17-9F6F-851B81DB6086}"/>
              </a:ext>
            </a:extLst>
          </p:cNvPr>
          <p:cNvCxnSpPr>
            <a:cxnSpLocks/>
          </p:cNvCxnSpPr>
          <p:nvPr/>
        </p:nvCxnSpPr>
        <p:spPr>
          <a:xfrm flipH="1">
            <a:off x="1094063" y="480054"/>
            <a:ext cx="876012" cy="570680"/>
          </a:xfrm>
          <a:prstGeom prst="line">
            <a:avLst/>
          </a:prstGeom>
          <a:ln w="190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605E6D58-0050-4509-B7F5-C455B9F7E1CA}"/>
              </a:ext>
            </a:extLst>
          </p:cNvPr>
          <p:cNvCxnSpPr>
            <a:cxnSpLocks/>
          </p:cNvCxnSpPr>
          <p:nvPr/>
        </p:nvCxnSpPr>
        <p:spPr>
          <a:xfrm flipH="1">
            <a:off x="1364213" y="-73188"/>
            <a:ext cx="1904626" cy="1240773"/>
          </a:xfrm>
          <a:prstGeom prst="line">
            <a:avLst/>
          </a:prstGeom>
          <a:ln w="190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5C0856A8-A3CB-4922-8009-1F64FFB12B64}"/>
              </a:ext>
            </a:extLst>
          </p:cNvPr>
          <p:cNvSpPr txBox="1"/>
          <p:nvPr/>
        </p:nvSpPr>
        <p:spPr>
          <a:xfrm>
            <a:off x="2219414" y="2664038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谢谢！</a:t>
            </a:r>
            <a:endParaRPr lang="zh-CN" altLang="en-US" sz="7200" b="1" dirty="0">
              <a:solidFill>
                <a:srgbClr val="004EA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87C9F93-5E74-4800-830C-B71FD7AE7DB6}"/>
              </a:ext>
            </a:extLst>
          </p:cNvPr>
          <p:cNvSpPr txBox="1"/>
          <p:nvPr/>
        </p:nvSpPr>
        <p:spPr>
          <a:xfrm>
            <a:off x="2406771" y="492144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汇报人：石中玉</a:t>
            </a:r>
          </a:p>
        </p:txBody>
      </p:sp>
    </p:spTree>
    <p:extLst>
      <p:ext uri="{BB962C8B-B14F-4D97-AF65-F5344CB8AC3E}">
        <p14:creationId xmlns:p14="http://schemas.microsoft.com/office/powerpoint/2010/main" val="1567463625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2" grpId="0" animBg="1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六边形 29">
            <a:extLst>
              <a:ext uri="{FF2B5EF4-FFF2-40B4-BE49-F238E27FC236}">
                <a16:creationId xmlns:a16="http://schemas.microsoft.com/office/drawing/2014/main" id="{794EA0E3-2751-4D4A-A919-E84B5DD55AE3}"/>
              </a:ext>
            </a:extLst>
          </p:cNvPr>
          <p:cNvSpPr/>
          <p:nvPr/>
        </p:nvSpPr>
        <p:spPr>
          <a:xfrm rot="452017" flipH="1">
            <a:off x="-1329994" y="3739043"/>
            <a:ext cx="2659988" cy="2293092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5B7A6667-CFE6-458B-9FBA-EA5C925DEEE7}"/>
              </a:ext>
            </a:extLst>
          </p:cNvPr>
          <p:cNvCxnSpPr>
            <a:cxnSpLocks/>
          </p:cNvCxnSpPr>
          <p:nvPr/>
        </p:nvCxnSpPr>
        <p:spPr>
          <a:xfrm flipH="1">
            <a:off x="887498" y="501302"/>
            <a:ext cx="1719938" cy="11204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87F20649-DC9C-456A-9970-B0E25AF970FE}"/>
              </a:ext>
            </a:extLst>
          </p:cNvPr>
          <p:cNvCxnSpPr>
            <a:cxnSpLocks/>
          </p:cNvCxnSpPr>
          <p:nvPr/>
        </p:nvCxnSpPr>
        <p:spPr>
          <a:xfrm flipH="1">
            <a:off x="1661805" y="929844"/>
            <a:ext cx="692725" cy="4512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六边形 57">
            <a:extLst>
              <a:ext uri="{FF2B5EF4-FFF2-40B4-BE49-F238E27FC236}">
                <a16:creationId xmlns:a16="http://schemas.microsoft.com/office/drawing/2014/main" id="{1236063C-41F7-49BC-9EAD-B58B89A90E62}"/>
              </a:ext>
            </a:extLst>
          </p:cNvPr>
          <p:cNvSpPr/>
          <p:nvPr/>
        </p:nvSpPr>
        <p:spPr>
          <a:xfrm rot="20698200" flipH="1">
            <a:off x="11283636" y="3286171"/>
            <a:ext cx="1493880" cy="1287829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CF29A07-5CF0-4FF8-B7C6-BA1110DB64D7}"/>
              </a:ext>
            </a:extLst>
          </p:cNvPr>
          <p:cNvSpPr txBox="1"/>
          <p:nvPr/>
        </p:nvSpPr>
        <p:spPr>
          <a:xfrm>
            <a:off x="10191640" y="582722"/>
            <a:ext cx="738664" cy="35080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3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CONTENTS</a:t>
            </a:r>
            <a:endParaRPr lang="zh-CN" altLang="en-US" sz="3600" spc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C32077A-6CEA-4D4A-9A09-5A1D5C62959E}"/>
              </a:ext>
            </a:extLst>
          </p:cNvPr>
          <p:cNvSpPr txBox="1"/>
          <p:nvPr/>
        </p:nvSpPr>
        <p:spPr>
          <a:xfrm>
            <a:off x="3309859" y="1915186"/>
            <a:ext cx="1658004" cy="523220"/>
          </a:xfrm>
          <a:prstGeom prst="rect">
            <a:avLst/>
          </a:prstGeom>
          <a:solidFill>
            <a:srgbClr val="9A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PART 01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E1D9CA00-1AD0-4459-BA64-03D057D98B86}"/>
              </a:ext>
            </a:extLst>
          </p:cNvPr>
          <p:cNvSpPr txBox="1"/>
          <p:nvPr/>
        </p:nvSpPr>
        <p:spPr>
          <a:xfrm>
            <a:off x="5311701" y="1853631"/>
            <a:ext cx="2519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知识回顾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764319C4-553D-4B10-8E97-A658AA5F9E8F}"/>
              </a:ext>
            </a:extLst>
          </p:cNvPr>
          <p:cNvSpPr txBox="1"/>
          <p:nvPr/>
        </p:nvSpPr>
        <p:spPr>
          <a:xfrm>
            <a:off x="3309859" y="3376308"/>
            <a:ext cx="1658004" cy="523220"/>
          </a:xfrm>
          <a:prstGeom prst="rect">
            <a:avLst/>
          </a:prstGeom>
          <a:solidFill>
            <a:srgbClr val="9A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PART 02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CF8AC3C8-E1D3-4342-9F23-1B73E5E62D84}"/>
              </a:ext>
            </a:extLst>
          </p:cNvPr>
          <p:cNvSpPr txBox="1"/>
          <p:nvPr/>
        </p:nvSpPr>
        <p:spPr>
          <a:xfrm>
            <a:off x="5311701" y="3376308"/>
            <a:ext cx="2519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典型题目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100" y="4655539"/>
            <a:ext cx="1815744" cy="16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96866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8" grpId="0" animBg="1"/>
      <p:bldP spid="71" grpId="0"/>
      <p:bldP spid="72" grpId="0" animBg="1"/>
      <p:bldP spid="73" grpId="0"/>
      <p:bldP spid="80" grpId="0" animBg="1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六边形 30">
            <a:extLst>
              <a:ext uri="{FF2B5EF4-FFF2-40B4-BE49-F238E27FC236}">
                <a16:creationId xmlns:a16="http://schemas.microsoft.com/office/drawing/2014/main" id="{D06409B9-7407-4E96-9CA1-4DFE420DB380}"/>
              </a:ext>
            </a:extLst>
          </p:cNvPr>
          <p:cNvSpPr/>
          <p:nvPr/>
        </p:nvSpPr>
        <p:spPr>
          <a:xfrm rot="668540">
            <a:off x="9365390" y="2942815"/>
            <a:ext cx="3555752" cy="3065302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六边形 31">
            <a:extLst>
              <a:ext uri="{FF2B5EF4-FFF2-40B4-BE49-F238E27FC236}">
                <a16:creationId xmlns:a16="http://schemas.microsoft.com/office/drawing/2014/main" id="{4370DD17-3C9C-4465-B9F0-2B739C994D11}"/>
              </a:ext>
            </a:extLst>
          </p:cNvPr>
          <p:cNvSpPr/>
          <p:nvPr/>
        </p:nvSpPr>
        <p:spPr>
          <a:xfrm rot="21147983">
            <a:off x="8995043" y="1475563"/>
            <a:ext cx="2041657" cy="1760049"/>
          </a:xfrm>
          <a:prstGeom prst="hexagon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六边形 32">
            <a:extLst>
              <a:ext uri="{FF2B5EF4-FFF2-40B4-BE49-F238E27FC236}">
                <a16:creationId xmlns:a16="http://schemas.microsoft.com/office/drawing/2014/main" id="{3FB73F25-F3D3-4CC8-A913-7565F0E4216C}"/>
              </a:ext>
            </a:extLst>
          </p:cNvPr>
          <p:cNvSpPr/>
          <p:nvPr/>
        </p:nvSpPr>
        <p:spPr>
          <a:xfrm rot="21147983">
            <a:off x="7697757" y="3956836"/>
            <a:ext cx="945628" cy="815196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54472010-FC78-4CE4-896B-EB4D6D48F643}"/>
              </a:ext>
            </a:extLst>
          </p:cNvPr>
          <p:cNvCxnSpPr>
            <a:cxnSpLocks/>
          </p:cNvCxnSpPr>
          <p:nvPr/>
        </p:nvCxnSpPr>
        <p:spPr>
          <a:xfrm flipH="1">
            <a:off x="7889006" y="5162355"/>
            <a:ext cx="1466622" cy="9554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5FC0CDBB-50BE-4E7B-A866-C7170AF3694A}"/>
              </a:ext>
            </a:extLst>
          </p:cNvPr>
          <p:cNvCxnSpPr>
            <a:cxnSpLocks/>
          </p:cNvCxnSpPr>
          <p:nvPr/>
        </p:nvCxnSpPr>
        <p:spPr>
          <a:xfrm flipH="1">
            <a:off x="8409997" y="5590897"/>
            <a:ext cx="692725" cy="4512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六边形 35">
            <a:extLst>
              <a:ext uri="{FF2B5EF4-FFF2-40B4-BE49-F238E27FC236}">
                <a16:creationId xmlns:a16="http://schemas.microsoft.com/office/drawing/2014/main" id="{396925A5-22BE-4D16-BC34-B30A588BB2D3}"/>
              </a:ext>
            </a:extLst>
          </p:cNvPr>
          <p:cNvSpPr/>
          <p:nvPr/>
        </p:nvSpPr>
        <p:spPr>
          <a:xfrm rot="21147983">
            <a:off x="-990647" y="2223770"/>
            <a:ext cx="1981294" cy="1708012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A8EFE1F0-B065-4798-93BB-DE3D44BFD4B3}"/>
              </a:ext>
            </a:extLst>
          </p:cNvPr>
          <p:cNvCxnSpPr>
            <a:cxnSpLocks/>
          </p:cNvCxnSpPr>
          <p:nvPr/>
        </p:nvCxnSpPr>
        <p:spPr>
          <a:xfrm flipH="1">
            <a:off x="1094063" y="1349321"/>
            <a:ext cx="876012" cy="570680"/>
          </a:xfrm>
          <a:prstGeom prst="line">
            <a:avLst/>
          </a:prstGeom>
          <a:ln w="190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21A9293-7982-4A43-8B49-D101C84C645F}"/>
              </a:ext>
            </a:extLst>
          </p:cNvPr>
          <p:cNvCxnSpPr>
            <a:cxnSpLocks/>
          </p:cNvCxnSpPr>
          <p:nvPr/>
        </p:nvCxnSpPr>
        <p:spPr>
          <a:xfrm flipH="1">
            <a:off x="1364213" y="796079"/>
            <a:ext cx="1904626" cy="1240773"/>
          </a:xfrm>
          <a:prstGeom prst="line">
            <a:avLst/>
          </a:prstGeom>
          <a:ln w="190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E6C4A76B-D9CF-4AFA-85B1-B2E6C6186520}"/>
              </a:ext>
            </a:extLst>
          </p:cNvPr>
          <p:cNvSpPr txBox="1"/>
          <p:nvPr/>
        </p:nvSpPr>
        <p:spPr>
          <a:xfrm>
            <a:off x="2769606" y="2274193"/>
            <a:ext cx="2481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PART 01</a:t>
            </a:r>
            <a:endParaRPr lang="zh-CN" altLang="en-US" sz="4000" b="1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7E1D964-3847-4603-B7A7-1C48E2BC0544}"/>
              </a:ext>
            </a:extLst>
          </p:cNvPr>
          <p:cNvSpPr txBox="1"/>
          <p:nvPr/>
        </p:nvSpPr>
        <p:spPr>
          <a:xfrm>
            <a:off x="2769606" y="3184434"/>
            <a:ext cx="4136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知识回顾</a:t>
            </a:r>
          </a:p>
        </p:txBody>
      </p:sp>
    </p:spTree>
    <p:extLst>
      <p:ext uri="{BB962C8B-B14F-4D97-AF65-F5344CB8AC3E}">
        <p14:creationId xmlns:p14="http://schemas.microsoft.com/office/powerpoint/2010/main" val="4219351411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6" grpId="0" animBg="1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833A9234-B25E-4201-B160-50E4E8FB2A3B}"/>
              </a:ext>
            </a:extLst>
          </p:cNvPr>
          <p:cNvSpPr txBox="1"/>
          <p:nvPr/>
        </p:nvSpPr>
        <p:spPr>
          <a:xfrm>
            <a:off x="1444009" y="995690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平摊分析的概念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65DB03C-7A71-4777-A80D-0B8C453F26F1}"/>
              </a:ext>
            </a:extLst>
          </p:cNvPr>
          <p:cNvSpPr txBox="1"/>
          <p:nvPr/>
        </p:nvSpPr>
        <p:spPr>
          <a:xfrm>
            <a:off x="1444009" y="2347753"/>
            <a:ext cx="7072195" cy="188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defTabSz="1217930">
              <a:lnSpc>
                <a:spcPct val="150000"/>
              </a:lnSpc>
              <a:defRPr/>
            </a:pPr>
            <a:r>
              <a:rPr lang="zh-CN" altLang="en-US" sz="20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执行操作的时间是所有操作求平均得到</a:t>
            </a:r>
            <a:endParaRPr lang="en-US" altLang="zh-CN" sz="2000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lvl="0" defTabSz="1217930">
              <a:lnSpc>
                <a:spcPct val="150000"/>
              </a:lnSpc>
              <a:defRPr/>
            </a:pPr>
            <a:r>
              <a:rPr lang="zh-CN" altLang="en-US" sz="20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作用：求一个较紧的时间复杂度上界</a:t>
            </a:r>
            <a:endParaRPr lang="en-US" altLang="zh-CN" sz="2000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lvl="0" defTabSz="1217930">
              <a:lnSpc>
                <a:spcPct val="150000"/>
              </a:lnSpc>
              <a:defRPr/>
            </a:pPr>
            <a:r>
              <a:rPr lang="zh-CN" altLang="en-US" sz="20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与分析算法平均时间复杂度不同，保证最坏情况下也符合</a:t>
            </a:r>
            <a:endParaRPr lang="en-US" altLang="zh-CN" sz="2000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lvl="0" defTabSz="1217930">
              <a:lnSpc>
                <a:spcPct val="150000"/>
              </a:lnSpc>
              <a:defRPr/>
            </a:pPr>
            <a:r>
              <a:rPr lang="zh-CN" altLang="en-US" sz="20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所以不涉及初始的输入分布概率（但有实际的约束条件）</a:t>
            </a:r>
            <a:endParaRPr lang="en-US" altLang="zh-CN" sz="2000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28490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C392-6C1B-635B-71B4-5A5FB736B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24091C33-8D93-CF42-2A99-C2CDE6ED7E0B}"/>
              </a:ext>
            </a:extLst>
          </p:cNvPr>
          <p:cNvSpPr txBox="1"/>
          <p:nvPr/>
        </p:nvSpPr>
        <p:spPr>
          <a:xfrm>
            <a:off x="1176558" y="574974"/>
            <a:ext cx="265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例：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27AD92E-6ADB-F45C-59CE-FCEDE22FF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BD2CEAE-2D26-4DF9-79E8-6BECEEAAF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05" y="1159749"/>
            <a:ext cx="5360449" cy="416190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16C983C-8ED3-B29C-7855-5678288BB768}"/>
              </a:ext>
            </a:extLst>
          </p:cNvPr>
          <p:cNvSpPr txBox="1"/>
          <p:nvPr/>
        </p:nvSpPr>
        <p:spPr>
          <a:xfrm>
            <a:off x="6494829" y="1536343"/>
            <a:ext cx="4687910" cy="299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假如有</a:t>
            </a:r>
            <a:r>
              <a:rPr lang="en-US" altLang="zh-CN" sz="2000" dirty="0"/>
              <a:t>n</a:t>
            </a:r>
            <a:r>
              <a:rPr lang="zh-CN" altLang="en-US" sz="2000" dirty="0"/>
              <a:t>个栈操作，那么时间上界是多少？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dirty="0"/>
              <a:t>直观分析：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MULTIPOP</a:t>
            </a:r>
            <a:r>
              <a:rPr lang="zh-CN" altLang="en-US" dirty="0"/>
              <a:t>上界是</a:t>
            </a:r>
            <a:r>
              <a:rPr lang="en-US" altLang="zh-CN" dirty="0"/>
              <a:t>O(n)</a:t>
            </a:r>
            <a:r>
              <a:rPr lang="zh-CN" altLang="en-US" dirty="0"/>
              <a:t>，</a:t>
            </a:r>
            <a:r>
              <a:rPr lang="en-US" altLang="zh-CN" dirty="0"/>
              <a:t>n</a:t>
            </a:r>
            <a:r>
              <a:rPr lang="zh-CN" altLang="en-US" dirty="0"/>
              <a:t>个操作最多有</a:t>
            </a:r>
            <a:r>
              <a:rPr lang="en-US" altLang="zh-CN" dirty="0"/>
              <a:t>n</a:t>
            </a:r>
            <a:r>
              <a:rPr lang="zh-CN" altLang="en-US" dirty="0"/>
              <a:t>个</a:t>
            </a:r>
            <a:r>
              <a:rPr lang="en-US" altLang="zh-CN" dirty="0"/>
              <a:t>MULTIPOP</a:t>
            </a:r>
            <a:r>
              <a:rPr lang="zh-CN" altLang="en-US" dirty="0"/>
              <a:t>，所以上界是</a:t>
            </a:r>
            <a:r>
              <a:rPr lang="en-US" altLang="zh-CN" dirty="0"/>
              <a:t>O(n^2)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约束条件：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出栈元素小于等于入栈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平摊分析：</a:t>
            </a:r>
            <a:r>
              <a:rPr lang="en-US" altLang="zh-CN" dirty="0"/>
              <a:t>O(n)   (</a:t>
            </a:r>
            <a:r>
              <a:rPr lang="zh-CN" altLang="en-US" dirty="0"/>
              <a:t>紧的上界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9432425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009A9-EA30-B8D4-7A3C-F2EA3DBFC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0AC06C28-299F-E029-CC20-C0E4B06489A3}"/>
              </a:ext>
            </a:extLst>
          </p:cNvPr>
          <p:cNvSpPr txBox="1"/>
          <p:nvPr/>
        </p:nvSpPr>
        <p:spPr>
          <a:xfrm>
            <a:off x="1176558" y="574974"/>
            <a:ext cx="265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例：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CC82F3A-A4B0-14B0-893A-FD8398416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672845B-17D4-236C-59FD-970A83565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05" y="1159749"/>
            <a:ext cx="5360449" cy="416190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934CA67-2112-9539-5911-D099DE74E84B}"/>
              </a:ext>
            </a:extLst>
          </p:cNvPr>
          <p:cNvSpPr txBox="1"/>
          <p:nvPr/>
        </p:nvSpPr>
        <p:spPr>
          <a:xfrm>
            <a:off x="6449753" y="1748844"/>
            <a:ext cx="468791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平摊分析的思路</a:t>
            </a:r>
            <a:r>
              <a:rPr lang="en-US" altLang="zh-CN" dirty="0"/>
              <a:t>?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聚集法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记账法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势能函数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0518048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EB7F9-AD0C-BB53-36B7-0E688F660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0F320AF2-8D3E-BF15-C0DF-A8676AD2D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11B5949-DB44-700B-4897-F25250B955CD}"/>
              </a:ext>
            </a:extLst>
          </p:cNvPr>
          <p:cNvSpPr txBox="1"/>
          <p:nvPr/>
        </p:nvSpPr>
        <p:spPr>
          <a:xfrm>
            <a:off x="1479213" y="694266"/>
            <a:ext cx="7548879" cy="599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聚集法：通过总运行时间求得平摊时间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出栈小于等于入栈，</a:t>
            </a:r>
            <a:r>
              <a:rPr lang="en-US" altLang="zh-CN" sz="2000" dirty="0"/>
              <a:t>n</a:t>
            </a:r>
            <a:r>
              <a:rPr lang="zh-CN" altLang="en-US" sz="2000" dirty="0"/>
              <a:t>次最多</a:t>
            </a:r>
            <a:r>
              <a:rPr lang="en-US" altLang="zh-CN" sz="2000" dirty="0"/>
              <a:t>n</a:t>
            </a:r>
            <a:r>
              <a:rPr lang="zh-CN" altLang="en-US" sz="2000" dirty="0"/>
              <a:t>个元素入栈，假设全部出栈，时间复杂度：</a:t>
            </a:r>
            <a:r>
              <a:rPr lang="en-US" altLang="zh-CN" sz="2000" dirty="0"/>
              <a:t>O(n)</a:t>
            </a:r>
            <a:r>
              <a:rPr lang="zh-CN" altLang="en-US" sz="2000" dirty="0"/>
              <a:t>，单次操作：</a:t>
            </a:r>
            <a:r>
              <a:rPr lang="en-US" altLang="zh-CN" sz="2000" dirty="0"/>
              <a:t>O(n)/n=1</a:t>
            </a:r>
          </a:p>
          <a:p>
            <a:pPr>
              <a:lnSpc>
                <a:spcPct val="150000"/>
              </a:lnSpc>
            </a:pP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记账法：对</a:t>
            </a:r>
            <a:r>
              <a:rPr lang="en-US" altLang="zh-CN" sz="2000" dirty="0"/>
              <a:t>PUSH</a:t>
            </a:r>
            <a:r>
              <a:rPr lang="zh-CN" altLang="en-US" sz="2000" dirty="0"/>
              <a:t>操作多收取</a:t>
            </a:r>
            <a:r>
              <a:rPr lang="en-US" altLang="zh-CN" sz="2000" dirty="0"/>
              <a:t>1</a:t>
            </a:r>
            <a:r>
              <a:rPr lang="zh-CN" altLang="en-US" sz="2000" dirty="0"/>
              <a:t>元费用，对</a:t>
            </a:r>
            <a:r>
              <a:rPr lang="en-US" altLang="zh-CN" sz="2000" dirty="0"/>
              <a:t>POP</a:t>
            </a:r>
            <a:r>
              <a:rPr lang="zh-CN" altLang="en-US" sz="2000" dirty="0"/>
              <a:t>、</a:t>
            </a:r>
            <a:r>
              <a:rPr lang="en-US" altLang="zh-CN" sz="2000" dirty="0"/>
              <a:t>MULTIPOP</a:t>
            </a:r>
            <a:r>
              <a:rPr lang="zh-CN" altLang="en-US" sz="2000" dirty="0"/>
              <a:t>少收取</a:t>
            </a:r>
            <a:r>
              <a:rPr lang="en-US" altLang="zh-CN" sz="2000" dirty="0"/>
              <a:t>1</a:t>
            </a:r>
            <a:r>
              <a:rPr lang="zh-CN" altLang="en-US" sz="2000" dirty="0"/>
              <a:t>元：保证存款大于等于</a:t>
            </a:r>
            <a:r>
              <a:rPr lang="en-US" altLang="zh-CN" sz="2000" dirty="0"/>
              <a:t>0</a:t>
            </a:r>
            <a:r>
              <a:rPr lang="zh-CN" altLang="en-US" sz="2000" dirty="0"/>
              <a:t>（考虑到入栈元素可能出栈，所以提前假定元素已出栈，花费时间</a:t>
            </a:r>
            <a:r>
              <a:rPr lang="en-US" altLang="zh-CN" sz="2000" dirty="0"/>
              <a:t>+1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势能函数：类似记账法，把存款抽象为一种势，但势与结构相关，可写出通用形式。比如入栈元素有出栈的势。将栈中元素数表示为势函数。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endParaRPr lang="en-US" altLang="zh-CN" sz="2000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0444368"/>
      </p:ext>
    </p:extLst>
  </p:cSld>
  <p:clrMapOvr>
    <a:masterClrMapping/>
  </p:clrMapOvr>
  <p:transition spd="slow" advTm="3000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40013-4DCC-6408-F883-6AD857C41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8C4362B-CA34-7759-75FD-338C42672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95" y="345848"/>
            <a:ext cx="1333136" cy="3934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2C426A-0330-2D05-4D1D-9F830664F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39" y="578945"/>
            <a:ext cx="6033753" cy="422761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C84DDA8-75D1-87BC-B0BC-DFF32CE22F50}"/>
              </a:ext>
            </a:extLst>
          </p:cNvPr>
          <p:cNvSpPr txBox="1"/>
          <p:nvPr/>
        </p:nvSpPr>
        <p:spPr>
          <a:xfrm>
            <a:off x="1828798" y="4882107"/>
            <a:ext cx="579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势函数单调不减，可得平摊代价是实际代价的上界</a:t>
            </a:r>
          </a:p>
        </p:txBody>
      </p:sp>
    </p:spTree>
    <p:extLst>
      <p:ext uri="{BB962C8B-B14F-4D97-AF65-F5344CB8AC3E}">
        <p14:creationId xmlns:p14="http://schemas.microsoft.com/office/powerpoint/2010/main" val="3533174020"/>
      </p:ext>
    </p:extLst>
  </p:cSld>
  <p:clrMapOvr>
    <a:masterClrMapping/>
  </p:clrMapOvr>
  <p:transition spd="slow" advTm="3000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六边形 30">
            <a:extLst>
              <a:ext uri="{FF2B5EF4-FFF2-40B4-BE49-F238E27FC236}">
                <a16:creationId xmlns:a16="http://schemas.microsoft.com/office/drawing/2014/main" id="{D06409B9-7407-4E96-9CA1-4DFE420DB380}"/>
              </a:ext>
            </a:extLst>
          </p:cNvPr>
          <p:cNvSpPr/>
          <p:nvPr/>
        </p:nvSpPr>
        <p:spPr>
          <a:xfrm rot="668540">
            <a:off x="9365390" y="2942815"/>
            <a:ext cx="3555752" cy="3065302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六边形 31">
            <a:extLst>
              <a:ext uri="{FF2B5EF4-FFF2-40B4-BE49-F238E27FC236}">
                <a16:creationId xmlns:a16="http://schemas.microsoft.com/office/drawing/2014/main" id="{4370DD17-3C9C-4465-B9F0-2B739C994D11}"/>
              </a:ext>
            </a:extLst>
          </p:cNvPr>
          <p:cNvSpPr/>
          <p:nvPr/>
        </p:nvSpPr>
        <p:spPr>
          <a:xfrm rot="21147983">
            <a:off x="8995043" y="1475563"/>
            <a:ext cx="2041657" cy="1760049"/>
          </a:xfrm>
          <a:prstGeom prst="hexagon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六边形 32">
            <a:extLst>
              <a:ext uri="{FF2B5EF4-FFF2-40B4-BE49-F238E27FC236}">
                <a16:creationId xmlns:a16="http://schemas.microsoft.com/office/drawing/2014/main" id="{3FB73F25-F3D3-4CC8-A913-7565F0E4216C}"/>
              </a:ext>
            </a:extLst>
          </p:cNvPr>
          <p:cNvSpPr/>
          <p:nvPr/>
        </p:nvSpPr>
        <p:spPr>
          <a:xfrm rot="21147983">
            <a:off x="7697757" y="3956836"/>
            <a:ext cx="945628" cy="815196"/>
          </a:xfrm>
          <a:prstGeom prst="hexagon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54472010-FC78-4CE4-896B-EB4D6D48F643}"/>
              </a:ext>
            </a:extLst>
          </p:cNvPr>
          <p:cNvCxnSpPr>
            <a:cxnSpLocks/>
          </p:cNvCxnSpPr>
          <p:nvPr/>
        </p:nvCxnSpPr>
        <p:spPr>
          <a:xfrm flipH="1">
            <a:off x="7889006" y="5162355"/>
            <a:ext cx="1466622" cy="9554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5FC0CDBB-50BE-4E7B-A866-C7170AF3694A}"/>
              </a:ext>
            </a:extLst>
          </p:cNvPr>
          <p:cNvCxnSpPr>
            <a:cxnSpLocks/>
          </p:cNvCxnSpPr>
          <p:nvPr/>
        </p:nvCxnSpPr>
        <p:spPr>
          <a:xfrm flipH="1">
            <a:off x="8409997" y="5590897"/>
            <a:ext cx="692725" cy="4512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六边形 35">
            <a:extLst>
              <a:ext uri="{FF2B5EF4-FFF2-40B4-BE49-F238E27FC236}">
                <a16:creationId xmlns:a16="http://schemas.microsoft.com/office/drawing/2014/main" id="{396925A5-22BE-4D16-BC34-B30A588BB2D3}"/>
              </a:ext>
            </a:extLst>
          </p:cNvPr>
          <p:cNvSpPr/>
          <p:nvPr/>
        </p:nvSpPr>
        <p:spPr>
          <a:xfrm rot="21147983">
            <a:off x="-990647" y="2223770"/>
            <a:ext cx="1981294" cy="1708012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A8EFE1F0-B065-4798-93BB-DE3D44BFD4B3}"/>
              </a:ext>
            </a:extLst>
          </p:cNvPr>
          <p:cNvCxnSpPr>
            <a:cxnSpLocks/>
          </p:cNvCxnSpPr>
          <p:nvPr/>
        </p:nvCxnSpPr>
        <p:spPr>
          <a:xfrm flipH="1">
            <a:off x="1094063" y="1349321"/>
            <a:ext cx="876012" cy="570680"/>
          </a:xfrm>
          <a:prstGeom prst="line">
            <a:avLst/>
          </a:prstGeom>
          <a:ln w="190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21A9293-7982-4A43-8B49-D101C84C645F}"/>
              </a:ext>
            </a:extLst>
          </p:cNvPr>
          <p:cNvCxnSpPr>
            <a:cxnSpLocks/>
          </p:cNvCxnSpPr>
          <p:nvPr/>
        </p:nvCxnSpPr>
        <p:spPr>
          <a:xfrm flipH="1">
            <a:off x="1364213" y="796079"/>
            <a:ext cx="1904626" cy="1240773"/>
          </a:xfrm>
          <a:prstGeom prst="line">
            <a:avLst/>
          </a:prstGeom>
          <a:ln w="190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E6C4A76B-D9CF-4AFA-85B1-B2E6C6186520}"/>
              </a:ext>
            </a:extLst>
          </p:cNvPr>
          <p:cNvSpPr txBox="1"/>
          <p:nvPr/>
        </p:nvSpPr>
        <p:spPr>
          <a:xfrm>
            <a:off x="2769606" y="2274193"/>
            <a:ext cx="2481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PART 02</a:t>
            </a:r>
            <a:endParaRPr lang="zh-CN" altLang="en-US" sz="4000" b="1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7E1D964-3847-4603-B7A7-1C48E2BC0544}"/>
              </a:ext>
            </a:extLst>
          </p:cNvPr>
          <p:cNvSpPr txBox="1"/>
          <p:nvPr/>
        </p:nvSpPr>
        <p:spPr>
          <a:xfrm>
            <a:off x="2769606" y="3184434"/>
            <a:ext cx="4136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典型题目</a:t>
            </a:r>
          </a:p>
        </p:txBody>
      </p:sp>
    </p:spTree>
    <p:extLst>
      <p:ext uri="{BB962C8B-B14F-4D97-AF65-F5344CB8AC3E}">
        <p14:creationId xmlns:p14="http://schemas.microsoft.com/office/powerpoint/2010/main" val="1826998561"/>
      </p:ext>
    </p:extLst>
  </p:cSld>
  <p:clrMapOvr>
    <a:masterClrMapping/>
  </p:clrMapOvr>
  <p:transition spd="slow" advTm="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6" grpId="0" animBg="1"/>
      <p:bldP spid="46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简约商务汇报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Arial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6262</TotalTime>
  <Words>719</Words>
  <Application>Microsoft Office PowerPoint</Application>
  <PresentationFormat>宽屏</PresentationFormat>
  <Paragraphs>89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2" baseType="lpstr">
      <vt:lpstr>Arial Black</vt:lpstr>
      <vt:lpstr>等线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蓝色简约商务汇报PPT模板</dc:title>
  <dc:creator>.</dc:creator>
  <cp:lastModifiedBy>中玉 石</cp:lastModifiedBy>
  <cp:revision>408</cp:revision>
  <dcterms:created xsi:type="dcterms:W3CDTF">2019-07-04T08:14:45Z</dcterms:created>
  <dcterms:modified xsi:type="dcterms:W3CDTF">2025-04-09T14:19:55Z</dcterms:modified>
</cp:coreProperties>
</file>