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3"/>
    <p:sldId id="261" r:id="rId4"/>
    <p:sldId id="293" r:id="rId5"/>
    <p:sldId id="282" r:id="rId6"/>
    <p:sldId id="284" r:id="rId7"/>
    <p:sldId id="283" r:id="rId8"/>
    <p:sldId id="281" r:id="rId9"/>
    <p:sldId id="279" r:id="rId10"/>
    <p:sldId id="286" r:id="rId11"/>
    <p:sldId id="280" r:id="rId12"/>
    <p:sldId id="289" r:id="rId13"/>
    <p:sldId id="290" r:id="rId14"/>
    <p:sldId id="288" r:id="rId15"/>
    <p:sldId id="287" r:id="rId16"/>
    <p:sldId id="265" r:id="rId17"/>
  </p:sldIdLst>
  <p:sldSz cx="12192000" cy="6858000"/>
  <p:notesSz cx="6858000" cy="9144000"/>
  <p:embeddedFontLst>
    <p:embeddedFont>
      <p:font typeface="ZiYuFangYueDuKaiTi" panose="02000503000000000000" charset="-122"/>
      <p:regular r:id="rId23"/>
    </p:embeddedFont>
  </p:embeddedFontLst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5" userDrawn="1">
          <p15:clr>
            <a:srgbClr val="A4A3A4"/>
          </p15:clr>
        </p15:guide>
        <p15:guide id="2" pos="1787" userDrawn="1">
          <p15:clr>
            <a:srgbClr val="A4A3A4"/>
          </p15:clr>
        </p15:guide>
        <p15:guide id="3" pos="7409" userDrawn="1">
          <p15:clr>
            <a:srgbClr val="A4A3A4"/>
          </p15:clr>
        </p15:guide>
        <p15:guide id="4" pos="426" userDrawn="1">
          <p15:clr>
            <a:srgbClr val="A4A3A4"/>
          </p15:clr>
        </p15:guide>
        <p15:guide id="5" pos="602" userDrawn="1">
          <p15:clr>
            <a:srgbClr val="A4A3A4"/>
          </p15:clr>
        </p15:guide>
        <p15:guide id="6" pos="25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0D0D"/>
    <a:srgbClr val="3A57B5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>
        <p:scale>
          <a:sx n="150" d="100"/>
          <a:sy n="150" d="100"/>
        </p:scale>
        <p:origin x="546" y="204"/>
      </p:cViewPr>
      <p:guideLst>
        <p:guide orient="horz" pos="2105"/>
        <p:guide pos="1787"/>
        <p:guide pos="7409"/>
        <p:guide pos="426"/>
        <p:guide pos="602"/>
        <p:guide pos="25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gs" Target="tags/tag41.xml"/><Relationship Id="rId23" Type="http://schemas.openxmlformats.org/officeDocument/2006/relationships/font" Target="fonts/font1.fntdata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</a:fld>
            <a:endParaRPr lang="zh-CN" altLang="en-US"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</a:fld>
            <a:endParaRPr lang="zh-CN" altLang="en-US"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1"/>
          <p:cNvPicPr>
            <a:picLocks noChangeAspect="1"/>
          </p:cNvPicPr>
          <p:nvPr userDrawn="1"/>
        </p:nvPicPr>
        <p:blipFill>
          <a:blip r:embed="rId2"/>
          <a:srcRect l="20270" t="31389" r="29076" b="34583"/>
          <a:stretch>
            <a:fillRect/>
          </a:stretch>
        </p:blipFill>
        <p:spPr>
          <a:xfrm>
            <a:off x="0" y="-9525"/>
            <a:ext cx="12192000" cy="6858635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-9525"/>
            <a:ext cx="12192000" cy="6867525"/>
          </a:xfrm>
          <a:prstGeom prst="rect">
            <a:avLst/>
          </a:prstGeom>
          <a:gradFill>
            <a:gsLst>
              <a:gs pos="13000">
                <a:srgbClr val="F3F3F3"/>
              </a:gs>
              <a:gs pos="84000">
                <a:srgbClr val="F3F3F3">
                  <a:alpha val="0"/>
                </a:srgbClr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1"/>
          <p:cNvPicPr>
            <a:picLocks noChangeAspect="1"/>
          </p:cNvPicPr>
          <p:nvPr userDrawn="1"/>
        </p:nvPicPr>
        <p:blipFill>
          <a:blip r:embed="rId2"/>
          <a:srcRect l="20270" t="31389" r="29076" b="34583"/>
          <a:stretch>
            <a:fillRect/>
          </a:stretch>
        </p:blipFill>
        <p:spPr>
          <a:xfrm>
            <a:off x="0" y="-635"/>
            <a:ext cx="12192000" cy="685863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0000">
                <a:srgbClr val="F3F3F3">
                  <a:alpha val="100000"/>
                </a:srgbClr>
              </a:gs>
              <a:gs pos="10000">
                <a:srgbClr val="F3F3F3"/>
              </a:gs>
              <a:gs pos="84000">
                <a:srgbClr val="F3F3F3">
                  <a:alpha val="0"/>
                </a:srgbClr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-9525" y="328295"/>
            <a:ext cx="215900" cy="50736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2.png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5.png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0" Type="http://schemas.openxmlformats.org/officeDocument/2006/relationships/slideLayout" Target="../slideLayouts/slideLayout3.xml"/><Relationship Id="rId2" Type="http://schemas.openxmlformats.org/officeDocument/2006/relationships/tags" Target="../tags/tag8.xml"/><Relationship Id="rId19" Type="http://schemas.openxmlformats.org/officeDocument/2006/relationships/image" Target="../media/image18.png"/><Relationship Id="rId18" Type="http://schemas.openxmlformats.org/officeDocument/2006/relationships/image" Target="../media/image17.png"/><Relationship Id="rId17" Type="http://schemas.openxmlformats.org/officeDocument/2006/relationships/image" Target="../media/image16.png"/><Relationship Id="rId16" Type="http://schemas.openxmlformats.org/officeDocument/2006/relationships/image" Target="../media/image15.png"/><Relationship Id="rId15" Type="http://schemas.openxmlformats.org/officeDocument/2006/relationships/image" Target="../media/image14.png"/><Relationship Id="rId14" Type="http://schemas.openxmlformats.org/officeDocument/2006/relationships/image" Target="../media/image13.png"/><Relationship Id="rId13" Type="http://schemas.openxmlformats.org/officeDocument/2006/relationships/image" Target="../media/image12.png"/><Relationship Id="rId12" Type="http://schemas.openxmlformats.org/officeDocument/2006/relationships/image" Target="../media/image11.png"/><Relationship Id="rId11" Type="http://schemas.openxmlformats.org/officeDocument/2006/relationships/image" Target="../media/image10.png"/><Relationship Id="rId10" Type="http://schemas.openxmlformats.org/officeDocument/2006/relationships/image" Target="../media/image9.png"/><Relationship Id="rId1" Type="http://schemas.openxmlformats.org/officeDocument/2006/relationships/tags" Target="../tags/tag7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9.png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48360" y="2383155"/>
            <a:ext cx="9758680" cy="10325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auto">
              <a:lnSpc>
                <a:spcPct val="90000"/>
              </a:lnSpc>
            </a:pPr>
            <a:r>
              <a:rPr lang="zh-CN" altLang="en-US" sz="6800" cap="all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分支</a:t>
            </a:r>
            <a:r>
              <a:rPr lang="zh-CN" altLang="en-US" sz="6800" cap="all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限界</a:t>
            </a:r>
            <a:endParaRPr lang="zh-CN" altLang="en-US" sz="6800" cap="all" dirty="0">
              <a:solidFill>
                <a:schemeClr val="tx1">
                  <a:lumMod val="95000"/>
                  <a:lumOff val="5000"/>
                </a:schemeClr>
              </a:solidFill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1060430" y="419100"/>
            <a:ext cx="161925" cy="16192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11330305" y="419100"/>
            <a:ext cx="161925" cy="16192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11600180" y="419100"/>
            <a:ext cx="161925" cy="16192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11762105" y="1562100"/>
            <a:ext cx="0" cy="413385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416560" y="6216015"/>
            <a:ext cx="26714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2025.3.28</a:t>
            </a:r>
            <a:endParaRPr lang="en-US" altLang="zh-CN" sz="2400" dirty="0">
              <a:solidFill>
                <a:schemeClr val="tx1">
                  <a:lumMod val="95000"/>
                  <a:lumOff val="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8587105" y="4634230"/>
            <a:ext cx="2019935" cy="402590"/>
            <a:chOff x="13472" y="8213"/>
            <a:chExt cx="3181" cy="634"/>
          </a:xfrm>
        </p:grpSpPr>
        <p:sp>
          <p:nvSpPr>
            <p:cNvPr id="13" name="圆角矩形 12"/>
            <p:cNvSpPr/>
            <p:nvPr/>
          </p:nvSpPr>
          <p:spPr>
            <a:xfrm>
              <a:off x="13472" y="8217"/>
              <a:ext cx="3181" cy="630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思源黑体 CN Light" panose="020B0300000000000000" charset="-122"/>
              </a:endParaRPr>
            </a:p>
          </p:txBody>
        </p:sp>
        <p:sp>
          <p:nvSpPr>
            <p:cNvPr id="14" name="文本框 7"/>
            <p:cNvSpPr txBox="1"/>
            <p:nvPr/>
          </p:nvSpPr>
          <p:spPr>
            <a:xfrm>
              <a:off x="13646" y="8213"/>
              <a:ext cx="300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algn="ctr" fontAlgn="auto"/>
              <a:r>
                <a:rPr lang="zh-CN" dirty="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Medium" panose="020B0600000000000000" charset="-122"/>
                  <a:sym typeface="+mn-lt"/>
                </a:rPr>
                <a:t>梁可欣</a:t>
              </a:r>
              <a:endParaRPr lang="zh-CN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  <a:sym typeface="+mn-lt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369570" y="252730"/>
            <a:ext cx="454533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lvl="1">
              <a:buClrTx/>
              <a:buSzTx/>
              <a:buFontTx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zh-CN" altLang="en-US" sz="3200" dirty="0">
                <a:sym typeface="+mn-ea"/>
              </a:rPr>
              <a:t>布线问题</a:t>
            </a:r>
            <a:endParaRPr lang="en-US" altLang="zh-CN" sz="3200" dirty="0">
              <a:sym typeface="+mn-ea"/>
            </a:endParaRPr>
          </a:p>
        </p:txBody>
      </p:sp>
      <p:sp>
        <p:nvSpPr>
          <p:cNvPr id="7" name="椭圆 6"/>
          <p:cNvSpPr/>
          <p:nvPr>
            <p:custDataLst>
              <p:tags r:id="rId1"/>
            </p:custDataLst>
          </p:nvPr>
        </p:nvSpPr>
        <p:spPr>
          <a:xfrm>
            <a:off x="11060430" y="419100"/>
            <a:ext cx="161925" cy="16192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8" name="椭圆 7"/>
          <p:cNvSpPr/>
          <p:nvPr>
            <p:custDataLst>
              <p:tags r:id="rId2"/>
            </p:custDataLst>
          </p:nvPr>
        </p:nvSpPr>
        <p:spPr>
          <a:xfrm>
            <a:off x="11330305" y="419100"/>
            <a:ext cx="161925" cy="16192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9" name="椭圆 8"/>
          <p:cNvSpPr/>
          <p:nvPr>
            <p:custDataLst>
              <p:tags r:id="rId3"/>
            </p:custDataLst>
          </p:nvPr>
        </p:nvSpPr>
        <p:spPr>
          <a:xfrm>
            <a:off x="11600180" y="419100"/>
            <a:ext cx="161925" cy="16192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pic>
        <p:nvPicPr>
          <p:cNvPr id="4" name="图片 3" descr="截屏2025-03-28 00.55.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740" y="1231265"/>
            <a:ext cx="8259445" cy="21971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20065" y="3700780"/>
            <a:ext cx="7216140" cy="24917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约束检查：</a:t>
            </a:r>
            <a:endParaRPr lang="en-US" altLang="zh-CN"/>
          </a:p>
          <a:p>
            <a:r>
              <a:rPr lang="zh-CN" altLang="en-US">
                <a:latin typeface="ZiYuFangYueDuKaiTi" panose="02000503000000000000" charset="-122"/>
                <a:ea typeface="ZiYuFangYueDuKaiTi" panose="02000503000000000000" charset="-122"/>
              </a:rPr>
              <a:t>新坐标是否越界？</a:t>
            </a:r>
            <a:endParaRPr lang="en-US" altLang="zh-CN">
              <a:latin typeface="ZiYuFangYueDuKaiTi" panose="02000503000000000000" charset="-122"/>
              <a:ea typeface="ZiYuFangYueDuKaiTi" panose="02000503000000000000" charset="-122"/>
            </a:endParaRPr>
          </a:p>
          <a:p>
            <a:r>
              <a:rPr lang="zh-CN" altLang="en-US">
                <a:latin typeface="ZiYuFangYueDuKaiTi" panose="02000503000000000000" charset="-122"/>
                <a:ea typeface="ZiYuFangYueDuKaiTi" panose="02000503000000000000" charset="-122"/>
              </a:rPr>
              <a:t>新坐标是否为障碍物？</a:t>
            </a:r>
            <a:endParaRPr lang="en-US" altLang="zh-CN">
              <a:latin typeface="ZiYuFangYueDuKaiTi" panose="02000503000000000000" charset="-122"/>
              <a:ea typeface="ZiYuFangYueDuKaiTi" panose="02000503000000000000" charset="-122"/>
            </a:endParaRPr>
          </a:p>
          <a:p>
            <a:r>
              <a:rPr lang="zh-CN" altLang="en-US">
                <a:latin typeface="ZiYuFangYueDuKaiTi" panose="02000503000000000000" charset="-122"/>
                <a:ea typeface="ZiYuFangYueDuKaiTi" panose="02000503000000000000" charset="-122"/>
              </a:rPr>
              <a:t>是否已访问过该坐标（避免环路）？</a:t>
            </a:r>
            <a:endParaRPr lang="zh-CN" altLang="en-US">
              <a:latin typeface="ZiYuFangYueDuKaiTi" panose="02000503000000000000" charset="-122"/>
              <a:ea typeface="ZiYuFangYueDuKaiTi" panose="02000503000000000000" charset="-122"/>
            </a:endParaRPr>
          </a:p>
          <a:p>
            <a:endParaRPr lang="zh-CN" altLang="en-US">
              <a:latin typeface="ZiYuFangYueDuKaiTi" panose="02000503000000000000" charset="-122"/>
              <a:ea typeface="ZiYuFangYueDuKaiTi" panose="02000503000000000000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2400"/>
              <a:t>剪枝策略</a:t>
            </a:r>
            <a:r>
              <a:rPr lang="en-US" altLang="zh-CN" sz="2400"/>
              <a:t>：</a:t>
            </a:r>
            <a:endParaRPr lang="zh-CN" altLang="en-US" sz="2400"/>
          </a:p>
          <a:p>
            <a:r>
              <a:rPr lang="zh-CN" altLang="en-US">
                <a:latin typeface="ZiYuFangYueDuKaiTi" panose="02000503000000000000" charset="-122"/>
                <a:ea typeface="ZiYuFangYueDuKaiTi" panose="02000503000000000000" charset="-122"/>
              </a:rPr>
              <a:t>若子结点坐标已被访问且记录的路径成本更低，则丢弃当前分支。</a:t>
            </a:r>
            <a:endParaRPr lang="zh-CN" altLang="en-US">
              <a:latin typeface="ZiYuFangYueDuKaiTi" panose="02000503000000000000" charset="-122"/>
              <a:ea typeface="ZiYuFangYueDuKaiTi" panose="02000503000000000000" charset="-122"/>
            </a:endParaRPr>
          </a:p>
          <a:p>
            <a:r>
              <a:rPr lang="zh-CN" altLang="en-US">
                <a:latin typeface="ZiYuFangYueDuKaiTi" panose="02000503000000000000" charset="-122"/>
                <a:ea typeface="ZiYuFangYueDuKaiTi" panose="02000503000000000000" charset="-122"/>
              </a:rPr>
              <a:t>若当前路径</a:t>
            </a:r>
            <a:r>
              <a:rPr lang="zh-CN" altLang="en-US">
                <a:latin typeface="ZiYuFangYueDuKaiTi" panose="02000503000000000000" charset="-122"/>
                <a:ea typeface="ZiYuFangYueDuKaiTi" panose="02000503000000000000" charset="-122"/>
              </a:rPr>
              <a:t>代价函数超过已知最优解的上界，则停止扩展。</a:t>
            </a:r>
            <a:endParaRPr lang="zh-CN" altLang="en-US">
              <a:latin typeface="ZiYuFangYueDuKaiTi" panose="02000503000000000000" charset="-122"/>
              <a:ea typeface="ZiYuFangYueDuKaiTi" panose="02000503000000000000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369570" y="252730"/>
            <a:ext cx="454533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lvl="1">
              <a:buClrTx/>
              <a:buSzTx/>
              <a:buFontTx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zh-CN" altLang="en-US" sz="3200" dirty="0">
                <a:sym typeface="+mn-ea"/>
              </a:rPr>
              <a:t>代价函数</a:t>
            </a:r>
            <a:endParaRPr lang="en-US" altLang="zh-CN" sz="3200" dirty="0">
              <a:sym typeface="+mn-ea"/>
            </a:endParaRPr>
          </a:p>
        </p:txBody>
      </p:sp>
      <p:sp>
        <p:nvSpPr>
          <p:cNvPr id="7" name="椭圆 6"/>
          <p:cNvSpPr/>
          <p:nvPr>
            <p:custDataLst>
              <p:tags r:id="rId1"/>
            </p:custDataLst>
          </p:nvPr>
        </p:nvSpPr>
        <p:spPr>
          <a:xfrm>
            <a:off x="11060430" y="419100"/>
            <a:ext cx="161925" cy="16192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8" name="椭圆 7"/>
          <p:cNvSpPr/>
          <p:nvPr>
            <p:custDataLst>
              <p:tags r:id="rId2"/>
            </p:custDataLst>
          </p:nvPr>
        </p:nvSpPr>
        <p:spPr>
          <a:xfrm>
            <a:off x="11330305" y="419100"/>
            <a:ext cx="161925" cy="16192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9" name="椭圆 8"/>
          <p:cNvSpPr/>
          <p:nvPr>
            <p:custDataLst>
              <p:tags r:id="rId3"/>
            </p:custDataLst>
          </p:nvPr>
        </p:nvSpPr>
        <p:spPr>
          <a:xfrm>
            <a:off x="11600180" y="419100"/>
            <a:ext cx="161925" cy="16192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pic>
        <p:nvPicPr>
          <p:cNvPr id="2" name="图片 1" descr="截屏2025-03-28 01.10.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540" y="1221740"/>
            <a:ext cx="4244975" cy="711200"/>
          </a:xfrm>
          <a:prstGeom prst="rect">
            <a:avLst/>
          </a:prstGeom>
        </p:spPr>
      </p:pic>
      <p:pic>
        <p:nvPicPr>
          <p:cNvPr id="4" name="图片 3" descr="截屏2025-03-28 01.11.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540" y="2792730"/>
            <a:ext cx="8597900" cy="33274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64540" y="2178685"/>
            <a:ext cx="104578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人工智能引论的噩梦</a:t>
            </a:r>
            <a:r>
              <a:rPr lang="en-US" altLang="zh-CN"/>
              <a:t>（？）：</a:t>
            </a:r>
            <a:r>
              <a:rPr lang="zh-CN" altLang="en-US"/>
              <a:t>可采纳性（</a:t>
            </a:r>
            <a:r>
              <a:rPr lang="en-US" altLang="zh-CN"/>
              <a:t>Admissibility</a:t>
            </a:r>
            <a:r>
              <a:rPr lang="zh-CN" altLang="en-US"/>
              <a:t>）</a:t>
            </a:r>
            <a:r>
              <a:rPr lang="en-US" altLang="zh-CN"/>
              <a:t>&amp; </a:t>
            </a:r>
            <a:r>
              <a:rPr lang="zh-CN" altLang="en-US"/>
              <a:t>单调性（</a:t>
            </a:r>
            <a:r>
              <a:rPr lang="en-US" altLang="zh-CN"/>
              <a:t>Consistency</a:t>
            </a:r>
            <a:r>
              <a:rPr lang="zh-CN" altLang="en-US"/>
              <a:t>）</a:t>
            </a:r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369570" y="252730"/>
            <a:ext cx="454533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lvl="1">
              <a:buClrTx/>
              <a:buSzTx/>
              <a:buFontTx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zh-CN" altLang="en-US" sz="3200" dirty="0">
                <a:sym typeface="+mn-ea"/>
              </a:rPr>
              <a:t>代价函数</a:t>
            </a:r>
            <a:endParaRPr lang="zh-CN" altLang="en-US" sz="3200" dirty="0">
              <a:sym typeface="+mn-ea"/>
            </a:endParaRPr>
          </a:p>
        </p:txBody>
      </p:sp>
      <p:sp>
        <p:nvSpPr>
          <p:cNvPr id="7" name="椭圆 6"/>
          <p:cNvSpPr/>
          <p:nvPr>
            <p:custDataLst>
              <p:tags r:id="rId1"/>
            </p:custDataLst>
          </p:nvPr>
        </p:nvSpPr>
        <p:spPr>
          <a:xfrm>
            <a:off x="11060430" y="419100"/>
            <a:ext cx="161925" cy="16192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8" name="椭圆 7"/>
          <p:cNvSpPr/>
          <p:nvPr>
            <p:custDataLst>
              <p:tags r:id="rId2"/>
            </p:custDataLst>
          </p:nvPr>
        </p:nvSpPr>
        <p:spPr>
          <a:xfrm>
            <a:off x="11330305" y="419100"/>
            <a:ext cx="161925" cy="16192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9" name="椭圆 8"/>
          <p:cNvSpPr/>
          <p:nvPr>
            <p:custDataLst>
              <p:tags r:id="rId3"/>
            </p:custDataLst>
          </p:nvPr>
        </p:nvSpPr>
        <p:spPr>
          <a:xfrm>
            <a:off x="11600180" y="419100"/>
            <a:ext cx="161925" cy="16192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3040" y="1036955"/>
            <a:ext cx="11950065" cy="43383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/>
            <a:r>
              <a:rPr lang="zh-CN" altLang="en-US" sz="2000">
                <a:sym typeface="+mn-ea"/>
              </a:rPr>
              <a:t>函数值以该结点为根的搜索树中的所有可行解的目标函数值的上界</a:t>
            </a:r>
            <a:r>
              <a:rPr lang="en-US" altLang="zh-CN" sz="2000">
                <a:sym typeface="+mn-ea"/>
              </a:rPr>
              <a:t>（</a:t>
            </a:r>
            <a:r>
              <a:rPr lang="zh-CN" altLang="en-US" sz="2000">
                <a:sym typeface="+mn-ea"/>
              </a:rPr>
              <a:t>极大化问题</a:t>
            </a:r>
            <a:r>
              <a:rPr lang="en-US" altLang="zh-CN" sz="2000">
                <a:sym typeface="+mn-ea"/>
              </a:rPr>
              <a:t>）——</a:t>
            </a:r>
            <a:r>
              <a:rPr lang="zh-CN" altLang="en-US" sz="2000">
                <a:sym typeface="+mn-ea"/>
              </a:rPr>
              <a:t>可采纳性（</a:t>
            </a:r>
            <a:r>
              <a:rPr lang="en-US" altLang="zh-CN" sz="2000">
                <a:sym typeface="+mn-ea"/>
              </a:rPr>
              <a:t>Admissibility</a:t>
            </a:r>
            <a:r>
              <a:rPr lang="zh-CN" altLang="en-US" sz="2000">
                <a:sym typeface="+mn-ea"/>
              </a:rPr>
              <a:t>）</a:t>
            </a:r>
            <a:endParaRPr lang="zh-CN" altLang="en-US" sz="2000">
              <a:sym typeface="+mn-ea"/>
            </a:endParaRPr>
          </a:p>
          <a:p>
            <a:pPr indent="457200"/>
            <a:endParaRPr lang="zh-CN" altLang="en-US" sz="2000">
              <a:sym typeface="+mn-ea"/>
            </a:endParaRPr>
          </a:p>
          <a:p>
            <a:pPr indent="457200"/>
            <a:r>
              <a:rPr lang="zh-CN" altLang="en-US" sz="2000">
                <a:sym typeface="+mn-ea"/>
              </a:rPr>
              <a:t>父结点的代价不小于子结点的代价</a:t>
            </a:r>
            <a:r>
              <a:rPr lang="en-US" altLang="zh-CN" sz="2000">
                <a:sym typeface="+mn-ea"/>
              </a:rPr>
              <a:t>——</a:t>
            </a:r>
            <a:r>
              <a:rPr lang="zh-CN" altLang="en-US" sz="2000">
                <a:sym typeface="+mn-ea"/>
              </a:rPr>
              <a:t>单调性（</a:t>
            </a:r>
            <a:r>
              <a:rPr lang="en-US" altLang="zh-CN" sz="2000">
                <a:sym typeface="+mn-ea"/>
              </a:rPr>
              <a:t>Consistency</a:t>
            </a:r>
            <a:r>
              <a:rPr lang="zh-CN" altLang="en-US" sz="2000">
                <a:sym typeface="+mn-ea"/>
              </a:rPr>
              <a:t>）</a:t>
            </a:r>
            <a:endParaRPr lang="zh-CN" altLang="en-US" sz="2000">
              <a:sym typeface="+mn-ea"/>
            </a:endParaRPr>
          </a:p>
          <a:p>
            <a:pPr indent="457200"/>
            <a:endParaRPr lang="zh-CN" altLang="en-US" sz="2000">
              <a:sym typeface="+mn-ea"/>
            </a:endParaRPr>
          </a:p>
          <a:p>
            <a:pPr indent="457200"/>
            <a:r>
              <a:rPr lang="zh-CN" altLang="en-US" sz="2000">
                <a:sym typeface="+mn-ea"/>
              </a:rPr>
              <a:t>接近实际剩余成本的</a:t>
            </a:r>
            <a:r>
              <a:rPr lang="en-US" altLang="zh-CN" sz="2000">
                <a:sym typeface="+mn-ea"/>
              </a:rPr>
              <a:t>、</a:t>
            </a:r>
            <a:r>
              <a:rPr lang="zh-CN" altLang="en-US" sz="2000">
                <a:sym typeface="+mn-ea"/>
              </a:rPr>
              <a:t>紧致的</a:t>
            </a:r>
            <a:r>
              <a:rPr lang="zh-CN" altLang="en-US" sz="2000">
                <a:sym typeface="+mn-ea"/>
              </a:rPr>
              <a:t>代价函数能显著减少搜索空间。</a:t>
            </a:r>
            <a:endParaRPr lang="zh-CN" altLang="en-US" sz="2000">
              <a:sym typeface="+mn-ea"/>
            </a:endParaRPr>
          </a:p>
          <a:p>
            <a:pPr indent="457200"/>
            <a:endParaRPr lang="en-US" altLang="zh-CN" sz="2000">
              <a:sym typeface="+mn-ea"/>
            </a:endParaRPr>
          </a:p>
          <a:p>
            <a:pPr indent="457200"/>
            <a:endParaRPr lang="en-US" altLang="zh-CN" sz="2000">
              <a:sym typeface="+mn-ea"/>
            </a:endParaRPr>
          </a:p>
          <a:p>
            <a:pPr indent="457200"/>
            <a:endParaRPr lang="en-US" altLang="zh-CN" sz="2000">
              <a:sym typeface="+mn-ea"/>
            </a:endParaRPr>
          </a:p>
          <a:p>
            <a:pPr indent="457200"/>
            <a:r>
              <a:rPr lang="zh-CN" altLang="en-US" sz="2400">
                <a:sym typeface="+mn-ea"/>
              </a:rPr>
              <a:t>为什么课程</a:t>
            </a:r>
            <a:r>
              <a:rPr lang="en-US" altLang="zh-CN" sz="2400">
                <a:sym typeface="+mn-ea"/>
              </a:rPr>
              <a:t>PPT</a:t>
            </a:r>
            <a:r>
              <a:rPr lang="zh-CN" altLang="en-US" sz="2400">
                <a:sym typeface="+mn-ea"/>
              </a:rPr>
              <a:t>中几乎都是深度优先而非利用代价函数维护优先级队列</a:t>
            </a:r>
            <a:r>
              <a:rPr lang="en-US" altLang="zh-CN" sz="2400">
                <a:sym typeface="+mn-ea"/>
              </a:rPr>
              <a:t>？</a:t>
            </a:r>
            <a:endParaRPr lang="en-US" altLang="zh-CN" sz="2400">
              <a:sym typeface="+mn-ea"/>
            </a:endParaRPr>
          </a:p>
          <a:p>
            <a:pPr indent="457200"/>
            <a:endParaRPr lang="en-US" altLang="zh-CN" sz="2400">
              <a:sym typeface="+mn-ea"/>
            </a:endParaRPr>
          </a:p>
          <a:p>
            <a:pPr marL="457200" lvl="1" indent="457200"/>
            <a:r>
              <a:rPr lang="zh-CN" altLang="en-US" sz="2400">
                <a:latin typeface="ZiYuFangYueDuKaiTi" panose="02000503000000000000" charset="-122"/>
                <a:ea typeface="ZiYuFangYueDuKaiTi" panose="02000503000000000000" charset="-122"/>
                <a:sym typeface="+mn-ea"/>
              </a:rPr>
              <a:t>猜测</a:t>
            </a:r>
            <a:r>
              <a:rPr lang="en-US" altLang="zh-CN" sz="2400">
                <a:latin typeface="ZiYuFangYueDuKaiTi" panose="02000503000000000000" charset="-122"/>
                <a:ea typeface="ZiYuFangYueDuKaiTi" panose="02000503000000000000" charset="-122"/>
                <a:sym typeface="+mn-ea"/>
              </a:rPr>
              <a:t>：</a:t>
            </a:r>
            <a:r>
              <a:rPr lang="zh-CN" altLang="en-US" sz="2400">
                <a:latin typeface="ZiYuFangYueDuKaiTi" panose="02000503000000000000" charset="-122"/>
                <a:ea typeface="ZiYuFangYueDuKaiTi" panose="02000503000000000000" charset="-122"/>
                <a:sym typeface="+mn-ea"/>
              </a:rPr>
              <a:t>代价函数与实际并不一定接近</a:t>
            </a:r>
            <a:endParaRPr lang="en-US" altLang="zh-CN" sz="2400">
              <a:latin typeface="ZiYuFangYueDuKaiTi" panose="02000503000000000000" charset="-122"/>
              <a:ea typeface="ZiYuFangYueDuKaiTi" panose="02000503000000000000" charset="-122"/>
              <a:sym typeface="+mn-ea"/>
            </a:endParaRPr>
          </a:p>
          <a:p>
            <a:pPr indent="457200"/>
            <a:endParaRPr lang="en-US" altLang="zh-CN" sz="2400">
              <a:latin typeface="ZiYuFangYueDuKaiTi" panose="02000503000000000000" charset="-122"/>
              <a:ea typeface="ZiYuFangYueDuKaiTi" panose="02000503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369570" y="252730"/>
            <a:ext cx="454533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lvl="1">
              <a:buClrTx/>
              <a:buSzTx/>
              <a:buFontTx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zh-CN" altLang="en-US" sz="3200" dirty="0">
                <a:sym typeface="+mn-ea"/>
              </a:rPr>
              <a:t>代价函数</a:t>
            </a:r>
            <a:endParaRPr lang="en-US" altLang="zh-CN" sz="3200" dirty="0">
              <a:sym typeface="+mn-ea"/>
            </a:endParaRPr>
          </a:p>
        </p:txBody>
      </p:sp>
      <p:sp>
        <p:nvSpPr>
          <p:cNvPr id="7" name="椭圆 6"/>
          <p:cNvSpPr/>
          <p:nvPr>
            <p:custDataLst>
              <p:tags r:id="rId1"/>
            </p:custDataLst>
          </p:nvPr>
        </p:nvSpPr>
        <p:spPr>
          <a:xfrm>
            <a:off x="11060430" y="419100"/>
            <a:ext cx="161925" cy="16192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8" name="椭圆 7"/>
          <p:cNvSpPr/>
          <p:nvPr>
            <p:custDataLst>
              <p:tags r:id="rId2"/>
            </p:custDataLst>
          </p:nvPr>
        </p:nvSpPr>
        <p:spPr>
          <a:xfrm>
            <a:off x="11330305" y="419100"/>
            <a:ext cx="161925" cy="16192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9" name="椭圆 8"/>
          <p:cNvSpPr/>
          <p:nvPr>
            <p:custDataLst>
              <p:tags r:id="rId3"/>
            </p:custDataLst>
          </p:nvPr>
        </p:nvSpPr>
        <p:spPr>
          <a:xfrm>
            <a:off x="11600180" y="419100"/>
            <a:ext cx="161925" cy="16192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3040" y="1036955"/>
            <a:ext cx="1195006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/>
            <a:r>
              <a:rPr lang="zh-CN" altLang="en-US" sz="2000"/>
              <a:t>可采纳性：所有例题的代价函数均满足。</a:t>
            </a:r>
            <a:endParaRPr lang="zh-CN" altLang="en-US" sz="2000"/>
          </a:p>
          <a:p>
            <a:pPr indent="457200"/>
            <a:endParaRPr lang="en-US" altLang="zh-CN" sz="2000"/>
          </a:p>
          <a:p>
            <a:pPr indent="457200"/>
            <a:r>
              <a:rPr lang="zh-CN" altLang="en-US" sz="2000"/>
              <a:t>单调性：货郎问题和圆排列问题满足一致性；背包问题、最大团问题满足分支限界中的上界递减特性，但与传统一致性定义不同</a:t>
            </a:r>
            <a:r>
              <a:rPr lang="en-US" altLang="zh-CN" sz="2000"/>
              <a:t>。</a:t>
            </a:r>
            <a:endParaRPr lang="en-US" altLang="zh-CN" sz="2000"/>
          </a:p>
        </p:txBody>
      </p:sp>
      <p:pic>
        <p:nvPicPr>
          <p:cNvPr id="2" name="图片 1" descr="截屏2025-03-28 01.49.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125" y="2814955"/>
            <a:ext cx="10187940" cy="368681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369570" y="252730"/>
            <a:ext cx="454533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lvl="1">
              <a:buClrTx/>
              <a:buSzTx/>
              <a:buFontTx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zh-CN" altLang="en-US" sz="3200" dirty="0">
                <a:sym typeface="+mn-ea"/>
              </a:rPr>
              <a:t>界</a:t>
            </a:r>
            <a:endParaRPr lang="zh-CN" altLang="en-US" sz="3200" dirty="0">
              <a:sym typeface="+mn-ea"/>
            </a:endParaRPr>
          </a:p>
        </p:txBody>
      </p:sp>
      <p:sp>
        <p:nvSpPr>
          <p:cNvPr id="7" name="椭圆 6"/>
          <p:cNvSpPr/>
          <p:nvPr>
            <p:custDataLst>
              <p:tags r:id="rId1"/>
            </p:custDataLst>
          </p:nvPr>
        </p:nvSpPr>
        <p:spPr>
          <a:xfrm>
            <a:off x="11060430" y="419100"/>
            <a:ext cx="161925" cy="16192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8" name="椭圆 7"/>
          <p:cNvSpPr/>
          <p:nvPr>
            <p:custDataLst>
              <p:tags r:id="rId2"/>
            </p:custDataLst>
          </p:nvPr>
        </p:nvSpPr>
        <p:spPr>
          <a:xfrm>
            <a:off x="11330305" y="419100"/>
            <a:ext cx="161925" cy="16192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9" name="椭圆 8"/>
          <p:cNvSpPr/>
          <p:nvPr>
            <p:custDataLst>
              <p:tags r:id="rId3"/>
            </p:custDataLst>
          </p:nvPr>
        </p:nvSpPr>
        <p:spPr>
          <a:xfrm>
            <a:off x="11600180" y="419100"/>
            <a:ext cx="161925" cy="16192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3040" y="1036955"/>
            <a:ext cx="11950065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/>
            <a:r>
              <a:rPr lang="zh-CN" altLang="en-US" sz="2400">
                <a:solidFill>
                  <a:srgbClr val="FF0000"/>
                </a:solidFill>
              </a:rPr>
              <a:t>当前</a:t>
            </a:r>
            <a:r>
              <a:rPr lang="zh-CN" altLang="en-US" sz="2400"/>
              <a:t>界越</a:t>
            </a:r>
            <a:r>
              <a:rPr lang="zh-CN" altLang="en-US" sz="2400">
                <a:solidFill>
                  <a:srgbClr val="FF0000"/>
                </a:solidFill>
              </a:rPr>
              <a:t>优</a:t>
            </a:r>
            <a:r>
              <a:rPr lang="en-US" altLang="zh-CN" sz="2400"/>
              <a:t>，</a:t>
            </a:r>
            <a:r>
              <a:rPr lang="zh-CN" altLang="en-US" sz="2400"/>
              <a:t>剪枝越有效</a:t>
            </a:r>
            <a:r>
              <a:rPr lang="en-US" altLang="zh-CN" sz="2400"/>
              <a:t>。</a:t>
            </a:r>
            <a:endParaRPr lang="en-US" altLang="zh-CN" sz="2400"/>
          </a:p>
          <a:p>
            <a:pPr indent="457200"/>
            <a:endParaRPr lang="en-US" altLang="zh-CN" sz="2400"/>
          </a:p>
          <a:p>
            <a:pPr indent="457200"/>
            <a:r>
              <a:rPr lang="zh-CN" altLang="en-US" sz="2400">
                <a:latin typeface="ZiYuFangYueDuKaiTi" panose="02000503000000000000" charset="-122"/>
                <a:ea typeface="ZiYuFangYueDuKaiTi" panose="02000503000000000000" charset="-122"/>
                <a:cs typeface="ZiYuFangYueDuKaiTi" panose="02000503000000000000" charset="-122"/>
              </a:rPr>
              <a:t>极大化问题：若当前上界（已知最优解值）越高，子节点的代价函数（上界估计）越容易低于当前界，触发剪枝。</a:t>
            </a:r>
            <a:endParaRPr lang="zh-CN" altLang="en-US" sz="2400">
              <a:latin typeface="ZiYuFangYueDuKaiTi" panose="02000503000000000000" charset="-122"/>
              <a:ea typeface="ZiYuFangYueDuKaiTi" panose="02000503000000000000" charset="-122"/>
              <a:cs typeface="ZiYuFangYueDuKaiTi" panose="02000503000000000000" charset="-122"/>
            </a:endParaRPr>
          </a:p>
          <a:p>
            <a:pPr indent="457200"/>
            <a:endParaRPr lang="en-US" altLang="zh-CN" sz="2400">
              <a:latin typeface="ZiYuFangYueDuKaiTi" panose="02000503000000000000" charset="-122"/>
              <a:ea typeface="ZiYuFangYueDuKaiTi" panose="02000503000000000000" charset="-122"/>
              <a:cs typeface="ZiYuFangYueDuKaiTi" panose="02000503000000000000" charset="-122"/>
            </a:endParaRPr>
          </a:p>
          <a:p>
            <a:pPr indent="457200"/>
            <a:r>
              <a:rPr lang="zh-CN" altLang="en-US" sz="2400">
                <a:latin typeface="ZiYuFangYueDuKaiTi" panose="02000503000000000000" charset="-122"/>
                <a:ea typeface="ZiYuFangYueDuKaiTi" panose="02000503000000000000" charset="-122"/>
                <a:cs typeface="ZiYuFangYueDuKaiTi" panose="02000503000000000000" charset="-122"/>
              </a:rPr>
              <a:t>极小化问题：若当前下界（已知最优解值）越低，子节点的代价函数（下界估计）越容易高于当前界，触发剪枝。</a:t>
            </a:r>
            <a:endParaRPr lang="zh-CN" altLang="en-US" sz="2400">
              <a:latin typeface="ZiYuFangYueDuKaiTi" panose="02000503000000000000" charset="-122"/>
              <a:ea typeface="ZiYuFangYueDuKaiTi" panose="02000503000000000000" charset="-122"/>
              <a:cs typeface="ZiYuFangYueDuKaiTi" panose="02000503000000000000" charset="-122"/>
            </a:endParaRPr>
          </a:p>
          <a:p>
            <a:pPr indent="457200"/>
            <a:endParaRPr lang="en-US" altLang="zh-CN" sz="2400">
              <a:latin typeface="ZiYuFangYueDuKaiTi" panose="02000503000000000000" charset="-122"/>
              <a:ea typeface="ZiYuFangYueDuKaiTi" panose="02000503000000000000" charset="-122"/>
              <a:cs typeface="ZiYuFangYueDuKaiTi" panose="02000503000000000000" charset="-122"/>
            </a:endParaRPr>
          </a:p>
          <a:p>
            <a:pPr indent="457200"/>
            <a:r>
              <a:rPr lang="zh-CN" altLang="en-US" sz="2400">
                <a:latin typeface="ZiYuFangYueDuKaiTi" panose="02000503000000000000" charset="-122"/>
                <a:ea typeface="ZiYuFangYueDuKaiTi" panose="02000503000000000000" charset="-122"/>
                <a:cs typeface="ZiYuFangYueDuKaiTi" panose="02000503000000000000" charset="-122"/>
              </a:rPr>
              <a:t>界需紧密：代价函数（上界</a:t>
            </a:r>
            <a:r>
              <a:rPr lang="en-US" altLang="zh-CN" sz="2400">
                <a:latin typeface="ZiYuFangYueDuKaiTi" panose="02000503000000000000" charset="-122"/>
                <a:ea typeface="ZiYuFangYueDuKaiTi" panose="02000503000000000000" charset="-122"/>
                <a:cs typeface="ZiYuFangYueDuKaiTi" panose="02000503000000000000" charset="-122"/>
              </a:rPr>
              <a:t>/</a:t>
            </a:r>
            <a:r>
              <a:rPr lang="zh-CN" altLang="en-US" sz="2400">
                <a:latin typeface="ZiYuFangYueDuKaiTi" panose="02000503000000000000" charset="-122"/>
                <a:ea typeface="ZiYuFangYueDuKaiTi" panose="02000503000000000000" charset="-122"/>
                <a:cs typeface="ZiYuFangYueDuKaiTi" panose="02000503000000000000" charset="-122"/>
              </a:rPr>
              <a:t>下界）的估计必须尽可能接近真实最优值，否则剪枝效果有限。</a:t>
            </a:r>
            <a:endParaRPr lang="zh-CN" altLang="en-US" sz="2400">
              <a:latin typeface="ZiYuFangYueDuKaiTi" panose="02000503000000000000" charset="-122"/>
              <a:ea typeface="ZiYuFangYueDuKaiTi" panose="02000503000000000000" charset="-122"/>
              <a:cs typeface="ZiYuFangYueDuKaiTi" panose="02000503000000000000" charset="-122"/>
            </a:endParaRPr>
          </a:p>
          <a:p>
            <a:pPr indent="457200"/>
            <a:endParaRPr lang="en-US" altLang="zh-CN" sz="2400">
              <a:latin typeface="ZiYuFangYueDuKaiTi" panose="02000503000000000000" charset="-122"/>
              <a:ea typeface="ZiYuFangYueDuKaiTi" panose="02000503000000000000" charset="-122"/>
              <a:cs typeface="ZiYuFangYueDuKaiTi" panose="02000503000000000000" charset="-122"/>
            </a:endParaRPr>
          </a:p>
          <a:p>
            <a:pPr indent="457200"/>
            <a:r>
              <a:rPr lang="zh-CN" altLang="en-US" sz="2400">
                <a:latin typeface="ZiYuFangYueDuKaiTi" panose="02000503000000000000" charset="-122"/>
                <a:ea typeface="ZiYuFangYueDuKaiTi" panose="02000503000000000000" charset="-122"/>
                <a:cs typeface="ZiYuFangYueDuKaiTi" panose="02000503000000000000" charset="-122"/>
              </a:rPr>
              <a:t>动态更新：在搜索过程中需实时更新当前界，以最大化剪枝潜力。</a:t>
            </a:r>
            <a:endParaRPr lang="zh-CN" altLang="en-US" sz="2400">
              <a:latin typeface="ZiYuFangYueDuKaiTi" panose="02000503000000000000" charset="-122"/>
              <a:ea typeface="ZiYuFangYueDuKaiTi" panose="02000503000000000000" charset="-122"/>
              <a:cs typeface="ZiYuFangYueDuKaiTi" panose="02000503000000000000" charset="-122"/>
            </a:endParaRPr>
          </a:p>
          <a:p>
            <a:pPr indent="457200"/>
            <a:endParaRPr lang="en-US" altLang="zh-CN" sz="2400"/>
          </a:p>
          <a:p>
            <a:pPr indent="457200"/>
            <a:endParaRPr lang="zh-CN" altLang="en-US" sz="24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73710" y="2240280"/>
            <a:ext cx="5935980" cy="1630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/>
            <a:r>
              <a:rPr sz="10000"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感谢观看</a:t>
            </a:r>
            <a:endParaRPr sz="10000"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1060430" y="419100"/>
            <a:ext cx="161925" cy="16192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11330305" y="419100"/>
            <a:ext cx="161925" cy="16192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11600180" y="419100"/>
            <a:ext cx="161925" cy="16192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11762105" y="1562100"/>
            <a:ext cx="0" cy="413385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416560" y="6216015"/>
            <a:ext cx="26714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40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charset="-122"/>
                <a:cs typeface="思源黑体 CN Medium" panose="020B0600000000000000" charset="-122"/>
              </a:rPr>
              <a:t>2025.3.28</a:t>
            </a:r>
            <a:endParaRPr lang="en-US" altLang="zh-CN" sz="240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43255" y="3679825"/>
            <a:ext cx="4888230" cy="4864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di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000">
                <a:solidFill>
                  <a:schemeClr val="tx1">
                    <a:lumMod val="95000"/>
                    <a:lumOff val="5000"/>
                  </a:schemeClr>
                </a:solidFill>
                <a:latin typeface="思源黑体 CN Light" panose="020B0300000000000000" charset="-122"/>
                <a:cs typeface="思源黑体 CN Light" panose="020B0300000000000000" charset="-122"/>
                <a:sym typeface="+mn-ea"/>
              </a:rPr>
              <a:t>THANKS</a:t>
            </a:r>
            <a:endParaRPr lang="en-US" altLang="zh-CN" sz="2000">
              <a:solidFill>
                <a:schemeClr val="tx1">
                  <a:lumMod val="95000"/>
                  <a:lumOff val="5000"/>
                </a:schemeClr>
              </a:solidFill>
              <a:latin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369570" y="252730"/>
            <a:ext cx="454533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lvl="1">
              <a:buClrTx/>
              <a:buSzTx/>
              <a:buFontTx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zh-CN" altLang="en-US" sz="3200" dirty="0">
                <a:sym typeface="+mn-ea"/>
              </a:rPr>
              <a:t>核心概念</a:t>
            </a:r>
            <a:r>
              <a:rPr lang="zh-CN" altLang="en-US" sz="3200" dirty="0">
                <a:sym typeface="+mn-ea"/>
              </a:rPr>
              <a:t>回顾</a:t>
            </a:r>
            <a:endParaRPr lang="zh-CN" altLang="en-US" sz="3200" dirty="0">
              <a:sym typeface="+mn-ea"/>
            </a:endParaRPr>
          </a:p>
        </p:txBody>
      </p:sp>
      <p:sp>
        <p:nvSpPr>
          <p:cNvPr id="7" name="椭圆 6"/>
          <p:cNvSpPr/>
          <p:nvPr>
            <p:custDataLst>
              <p:tags r:id="rId1"/>
            </p:custDataLst>
          </p:nvPr>
        </p:nvSpPr>
        <p:spPr>
          <a:xfrm>
            <a:off x="11060430" y="419100"/>
            <a:ext cx="161925" cy="16192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8" name="椭圆 7"/>
          <p:cNvSpPr/>
          <p:nvPr>
            <p:custDataLst>
              <p:tags r:id="rId2"/>
            </p:custDataLst>
          </p:nvPr>
        </p:nvSpPr>
        <p:spPr>
          <a:xfrm>
            <a:off x="11330305" y="419100"/>
            <a:ext cx="161925" cy="16192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9" name="椭圆 8"/>
          <p:cNvSpPr/>
          <p:nvPr>
            <p:custDataLst>
              <p:tags r:id="rId3"/>
            </p:custDataLst>
          </p:nvPr>
        </p:nvSpPr>
        <p:spPr>
          <a:xfrm>
            <a:off x="11600180" y="419100"/>
            <a:ext cx="161925" cy="16192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3040" y="1036955"/>
            <a:ext cx="119500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/>
            <a:r>
              <a:rPr lang="zh-CN" altLang="en-US" sz="2400"/>
              <a:t>分支限界</a:t>
            </a:r>
            <a:r>
              <a:rPr lang="en-US" altLang="zh-CN" sz="2400"/>
              <a:t>：</a:t>
            </a:r>
            <a:r>
              <a:rPr lang="zh-CN" altLang="en-US" sz="2400"/>
              <a:t>回溯算法的变种</a:t>
            </a:r>
            <a:r>
              <a:rPr lang="en-US" altLang="zh-CN" sz="2400"/>
              <a:t>，</a:t>
            </a:r>
            <a:r>
              <a:rPr lang="zh-CN" altLang="en-US" sz="2400"/>
              <a:t>用于解决组合优化问题</a:t>
            </a:r>
            <a:r>
              <a:rPr lang="en-US" altLang="zh-CN" sz="2400"/>
              <a:t>。</a:t>
            </a:r>
            <a:endParaRPr lang="en-US" altLang="zh-CN" sz="2400"/>
          </a:p>
        </p:txBody>
      </p:sp>
      <p:pic>
        <p:nvPicPr>
          <p:cNvPr id="2" name="图片 1" descr="截屏2025-03-27 22.29.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00" y="1599565"/>
            <a:ext cx="3862070" cy="2411730"/>
          </a:xfrm>
          <a:prstGeom prst="rect">
            <a:avLst/>
          </a:prstGeom>
        </p:spPr>
      </p:pic>
      <p:pic>
        <p:nvPicPr>
          <p:cNvPr id="4" name="图片 3" descr="截屏2025-03-27 22.29.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0490" y="1614805"/>
            <a:ext cx="3656965" cy="232918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76910" y="1606550"/>
            <a:ext cx="3896995" cy="2336800"/>
          </a:xfrm>
          <a:prstGeom prst="rect">
            <a:avLst/>
          </a:prstGeom>
          <a:noFill/>
          <a:ln w="28575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5169535" y="1618615"/>
            <a:ext cx="3680460" cy="2325370"/>
          </a:xfrm>
          <a:prstGeom prst="rect">
            <a:avLst/>
          </a:prstGeom>
          <a:noFill/>
          <a:ln w="28575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76910" y="4175125"/>
            <a:ext cx="9940290" cy="21837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/>
            <a:r>
              <a:rPr lang="zh-CN" altLang="en-US" sz="2400"/>
              <a:t>代价函数：</a:t>
            </a:r>
            <a:r>
              <a:rPr lang="zh-CN" altLang="en-US" sz="2000"/>
              <a:t>函数值以该结点为根的搜索树中的所有可行解的目标函数值的上界</a:t>
            </a:r>
            <a:r>
              <a:rPr lang="en-US" altLang="zh-CN" sz="2000"/>
              <a:t>（</a:t>
            </a:r>
            <a:r>
              <a:rPr lang="zh-CN" altLang="en-US" sz="2000"/>
              <a:t>父结点的代价不小于子结点的代价</a:t>
            </a:r>
            <a:r>
              <a:rPr lang="en-US" altLang="zh-CN" sz="2000"/>
              <a:t>）</a:t>
            </a:r>
            <a:endParaRPr lang="en-US" altLang="zh-CN" sz="2000"/>
          </a:p>
          <a:p>
            <a:pPr indent="457200"/>
            <a:endParaRPr lang="zh-CN" altLang="en-US" sz="2000"/>
          </a:p>
          <a:p>
            <a:pPr indent="457200"/>
            <a:r>
              <a:rPr lang="zh-CN" altLang="en-US" sz="2400"/>
              <a:t>界函数：</a:t>
            </a:r>
            <a:r>
              <a:rPr lang="zh-CN" altLang="en-US" sz="2000"/>
              <a:t>函数值代表当时已经得到的可行解的目标函数的最大值</a:t>
            </a:r>
            <a:endParaRPr lang="zh-CN" altLang="en-US" sz="2000"/>
          </a:p>
          <a:p>
            <a:pPr indent="457200"/>
            <a:endParaRPr lang="zh-CN" altLang="en-US" sz="2400"/>
          </a:p>
          <a:p>
            <a:pPr indent="457200"/>
            <a:r>
              <a:rPr lang="zh-CN" altLang="en-US" sz="2400"/>
              <a:t>搜索中停止分支的依据</a:t>
            </a:r>
            <a:r>
              <a:rPr lang="en-US" altLang="zh-CN" sz="2400"/>
              <a:t>：</a:t>
            </a:r>
            <a:r>
              <a:rPr lang="zh-CN" altLang="en-US" sz="2000"/>
              <a:t>不满足约束条件或者其代价函数小于当时的界</a:t>
            </a:r>
            <a:endParaRPr lang="zh-CN" altLang="en-US" sz="2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369570" y="252730"/>
            <a:ext cx="454533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lvl="1">
              <a:buClrTx/>
              <a:buSzTx/>
              <a:buFontTx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zh-CN" altLang="en-US" sz="3200" dirty="0">
                <a:sym typeface="+mn-ea"/>
              </a:rPr>
              <a:t>核心概念</a:t>
            </a:r>
            <a:r>
              <a:rPr lang="zh-CN" altLang="en-US" sz="3200" dirty="0">
                <a:sym typeface="+mn-ea"/>
              </a:rPr>
              <a:t>回顾</a:t>
            </a:r>
            <a:endParaRPr lang="zh-CN" altLang="en-US" sz="3200" dirty="0">
              <a:sym typeface="+mn-ea"/>
            </a:endParaRPr>
          </a:p>
        </p:txBody>
      </p:sp>
      <p:sp>
        <p:nvSpPr>
          <p:cNvPr id="7" name="椭圆 6"/>
          <p:cNvSpPr/>
          <p:nvPr>
            <p:custDataLst>
              <p:tags r:id="rId1"/>
            </p:custDataLst>
          </p:nvPr>
        </p:nvSpPr>
        <p:spPr>
          <a:xfrm>
            <a:off x="11060430" y="419100"/>
            <a:ext cx="161925" cy="16192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8" name="椭圆 7"/>
          <p:cNvSpPr/>
          <p:nvPr>
            <p:custDataLst>
              <p:tags r:id="rId2"/>
            </p:custDataLst>
          </p:nvPr>
        </p:nvSpPr>
        <p:spPr>
          <a:xfrm>
            <a:off x="11330305" y="419100"/>
            <a:ext cx="161925" cy="16192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9" name="椭圆 8"/>
          <p:cNvSpPr/>
          <p:nvPr>
            <p:custDataLst>
              <p:tags r:id="rId3"/>
            </p:custDataLst>
          </p:nvPr>
        </p:nvSpPr>
        <p:spPr>
          <a:xfrm>
            <a:off x="11600180" y="419100"/>
            <a:ext cx="161925" cy="16192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16585" y="1037590"/>
            <a:ext cx="75793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677545" y="1231265"/>
            <a:ext cx="10436225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/>
            <a:r>
              <a:rPr lang="zh-CN" altLang="en-US" sz="2400">
                <a:latin typeface="ZiYuFangYueDuKaiTi" panose="02000503000000000000" charset="-122"/>
                <a:ea typeface="ZiYuFangYueDuKaiTi" panose="02000503000000000000" charset="-122"/>
                <a:cs typeface="ZiYuFangYueDuKaiTi" panose="02000503000000000000" charset="-122"/>
              </a:rPr>
              <a:t>回溯法以深度优先搜索为基础，通过递归遍历解空间树，旨在枚举所有满足约束条件的可行解（如八皇后问题、全排列问题），其剪枝仅依赖约束条件（如冲突检测），空间效率较高（仅需存储当前路径）。</a:t>
            </a:r>
            <a:endParaRPr lang="zh-CN" altLang="en-US" sz="2400">
              <a:latin typeface="ZiYuFangYueDuKaiTi" panose="02000503000000000000" charset="-122"/>
              <a:ea typeface="ZiYuFangYueDuKaiTi" panose="02000503000000000000" charset="-122"/>
              <a:cs typeface="ZiYuFangYueDuKaiTi" panose="02000503000000000000" charset="-122"/>
            </a:endParaRPr>
          </a:p>
          <a:p>
            <a:endParaRPr lang="zh-CN" altLang="en-US" sz="2400">
              <a:latin typeface="ZiYuFangYueDuKaiTi" panose="02000503000000000000" charset="-122"/>
              <a:ea typeface="ZiYuFangYueDuKaiTi" panose="02000503000000000000" charset="-122"/>
              <a:cs typeface="ZiYuFangYueDuKaiTi" panose="02000503000000000000" charset="-122"/>
            </a:endParaRPr>
          </a:p>
          <a:p>
            <a:pPr indent="457200"/>
            <a:r>
              <a:rPr lang="zh-CN" altLang="en-US" sz="2400">
                <a:latin typeface="ZiYuFangYueDuKaiTi" panose="02000503000000000000" charset="-122"/>
                <a:ea typeface="ZiYuFangYueDuKaiTi" panose="02000503000000000000" charset="-122"/>
                <a:cs typeface="ZiYuFangYueDuKaiTi" panose="02000503000000000000" charset="-122"/>
              </a:rPr>
              <a:t>而分支限界法则专注于寻找最优解（如</a:t>
            </a:r>
            <a:r>
              <a:rPr lang="en-US" altLang="zh-CN" sz="2400">
                <a:latin typeface="ZiYuFangYueDuKaiTi" panose="02000503000000000000" charset="-122"/>
                <a:ea typeface="ZiYuFangYueDuKaiTi" panose="02000503000000000000" charset="-122"/>
                <a:cs typeface="ZiYuFangYueDuKaiTi" panose="02000503000000000000" charset="-122"/>
              </a:rPr>
              <a:t>0-1</a:t>
            </a:r>
            <a:r>
              <a:rPr lang="zh-CN" altLang="en-US" sz="2400">
                <a:latin typeface="ZiYuFangYueDuKaiTi" panose="02000503000000000000" charset="-122"/>
                <a:ea typeface="ZiYuFangYueDuKaiTi" panose="02000503000000000000" charset="-122"/>
                <a:cs typeface="ZiYuFangYueDuKaiTi" panose="02000503000000000000" charset="-122"/>
              </a:rPr>
              <a:t>背包问题、货郎担问题），采用广度优先或最佳优先策略，通过优先队列扩展结点，并引入代价函数（如松弛法估算上界</a:t>
            </a:r>
            <a:r>
              <a:rPr lang="en-US" altLang="zh-CN" sz="2400">
                <a:latin typeface="ZiYuFangYueDuKaiTi" panose="02000503000000000000" charset="-122"/>
                <a:ea typeface="ZiYuFangYueDuKaiTi" panose="02000503000000000000" charset="-122"/>
                <a:cs typeface="ZiYuFangYueDuKaiTi" panose="02000503000000000000" charset="-122"/>
              </a:rPr>
              <a:t>/</a:t>
            </a:r>
            <a:r>
              <a:rPr lang="zh-CN" altLang="en-US" sz="2400">
                <a:latin typeface="ZiYuFangYueDuKaiTi" panose="02000503000000000000" charset="-122"/>
                <a:ea typeface="ZiYuFangYueDuKaiTi" panose="02000503000000000000" charset="-122"/>
                <a:cs typeface="ZiYuFangYueDuKaiTi" panose="02000503000000000000" charset="-122"/>
              </a:rPr>
              <a:t>下界）结合约束条件进行双重剪枝。例如，在</a:t>
            </a:r>
            <a:r>
              <a:rPr lang="en-US" altLang="zh-CN" sz="2400">
                <a:latin typeface="ZiYuFangYueDuKaiTi" panose="02000503000000000000" charset="-122"/>
                <a:ea typeface="ZiYuFangYueDuKaiTi" panose="02000503000000000000" charset="-122"/>
                <a:cs typeface="ZiYuFangYueDuKaiTi" panose="02000503000000000000" charset="-122"/>
              </a:rPr>
              <a:t>0-1</a:t>
            </a:r>
            <a:r>
              <a:rPr lang="zh-CN" altLang="en-US" sz="2400">
                <a:latin typeface="ZiYuFangYueDuKaiTi" panose="02000503000000000000" charset="-122"/>
                <a:ea typeface="ZiYuFangYueDuKaiTi" panose="02000503000000000000" charset="-122"/>
                <a:cs typeface="ZiYuFangYueDuKaiTi" panose="02000503000000000000" charset="-122"/>
              </a:rPr>
              <a:t>背包问题中，回溯法会遍历所有物品组合并剪除超重分支，而分支限界法则优先扩展价值密度高的结点，利用</a:t>
            </a:r>
            <a:r>
              <a:rPr lang="en-US" altLang="zh-CN" sz="2400">
                <a:latin typeface="ZiYuFangYueDuKaiTi" panose="02000503000000000000" charset="-122"/>
                <a:ea typeface="ZiYuFangYueDuKaiTi" panose="02000503000000000000" charset="-122"/>
                <a:cs typeface="ZiYuFangYueDuKaiTi" panose="02000503000000000000" charset="-122"/>
              </a:rPr>
              <a:t>“</a:t>
            </a:r>
            <a:r>
              <a:rPr lang="zh-CN" altLang="en-US" sz="2400">
                <a:latin typeface="ZiYuFangYueDuKaiTi" panose="02000503000000000000" charset="-122"/>
                <a:ea typeface="ZiYuFangYueDuKaiTi" panose="02000503000000000000" charset="-122"/>
                <a:cs typeface="ZiYuFangYueDuKaiTi" panose="02000503000000000000" charset="-122"/>
              </a:rPr>
              <a:t>当前价值</a:t>
            </a:r>
            <a:r>
              <a:rPr lang="en-US" altLang="zh-CN" sz="2400">
                <a:latin typeface="ZiYuFangYueDuKaiTi" panose="02000503000000000000" charset="-122"/>
                <a:ea typeface="ZiYuFangYueDuKaiTi" panose="02000503000000000000" charset="-122"/>
                <a:cs typeface="ZiYuFangYueDuKaiTi" panose="02000503000000000000" charset="-122"/>
              </a:rPr>
              <a:t>+</a:t>
            </a:r>
            <a:r>
              <a:rPr lang="zh-CN" altLang="en-US" sz="2400">
                <a:latin typeface="ZiYuFangYueDuKaiTi" panose="02000503000000000000" charset="-122"/>
                <a:ea typeface="ZiYuFangYueDuKaiTi" panose="02000503000000000000" charset="-122"/>
                <a:cs typeface="ZiYuFangYueDuKaiTi" panose="02000503000000000000" charset="-122"/>
              </a:rPr>
              <a:t>剩余物品最大可能价值</a:t>
            </a:r>
            <a:r>
              <a:rPr lang="en-US" altLang="zh-CN" sz="2400">
                <a:latin typeface="ZiYuFangYueDuKaiTi" panose="02000503000000000000" charset="-122"/>
                <a:ea typeface="ZiYuFangYueDuKaiTi" panose="02000503000000000000" charset="-122"/>
                <a:cs typeface="ZiYuFangYueDuKaiTi" panose="02000503000000000000" charset="-122"/>
              </a:rPr>
              <a:t>”</a:t>
            </a:r>
            <a:r>
              <a:rPr lang="zh-CN" altLang="en-US" sz="2400">
                <a:latin typeface="ZiYuFangYueDuKaiTi" panose="02000503000000000000" charset="-122"/>
                <a:ea typeface="ZiYuFangYueDuKaiTi" panose="02000503000000000000" charset="-122"/>
                <a:cs typeface="ZiYuFangYueDuKaiTi" panose="02000503000000000000" charset="-122"/>
              </a:rPr>
              <a:t>的上界函数快速排除非优分支，从而显著减少搜索空间。</a:t>
            </a:r>
            <a:endParaRPr lang="zh-CN" altLang="en-US" sz="2400">
              <a:latin typeface="ZiYuFangYueDuKaiTi" panose="02000503000000000000" charset="-122"/>
              <a:ea typeface="ZiYuFangYueDuKaiTi" panose="02000503000000000000" charset="-122"/>
              <a:cs typeface="ZiYuFangYueDuKaiTi" panose="02000503000000000000" charset="-122"/>
            </a:endParaRPr>
          </a:p>
          <a:p>
            <a:endParaRPr lang="zh-CN" altLang="en-US" sz="2400">
              <a:latin typeface="ZiYuFangYueDuKaiTi" panose="02000503000000000000" charset="-122"/>
              <a:ea typeface="ZiYuFangYueDuKaiTi" panose="02000503000000000000" charset="-122"/>
              <a:cs typeface="ZiYuFangYueDuKaiTi" panose="02000503000000000000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369570" y="252730"/>
            <a:ext cx="454533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lvl="1">
              <a:buClrTx/>
              <a:buSzTx/>
              <a:buFontTx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zh-CN" altLang="en-US" sz="3200" dirty="0">
                <a:sym typeface="+mn-ea"/>
              </a:rPr>
              <a:t>例题回顾</a:t>
            </a:r>
            <a:endParaRPr lang="en-US" altLang="zh-CN" sz="3200" dirty="0">
              <a:sym typeface="+mn-ea"/>
            </a:endParaRPr>
          </a:p>
        </p:txBody>
      </p:sp>
      <p:sp>
        <p:nvSpPr>
          <p:cNvPr id="7" name="椭圆 6"/>
          <p:cNvSpPr/>
          <p:nvPr>
            <p:custDataLst>
              <p:tags r:id="rId1"/>
            </p:custDataLst>
          </p:nvPr>
        </p:nvSpPr>
        <p:spPr>
          <a:xfrm>
            <a:off x="11060430" y="419100"/>
            <a:ext cx="161925" cy="16192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8" name="椭圆 7"/>
          <p:cNvSpPr/>
          <p:nvPr>
            <p:custDataLst>
              <p:tags r:id="rId2"/>
            </p:custDataLst>
          </p:nvPr>
        </p:nvSpPr>
        <p:spPr>
          <a:xfrm>
            <a:off x="11330305" y="419100"/>
            <a:ext cx="161925" cy="16192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9" name="椭圆 8"/>
          <p:cNvSpPr/>
          <p:nvPr>
            <p:custDataLst>
              <p:tags r:id="rId3"/>
            </p:custDataLst>
          </p:nvPr>
        </p:nvSpPr>
        <p:spPr>
          <a:xfrm>
            <a:off x="11600180" y="419100"/>
            <a:ext cx="161925" cy="16192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graphicFrame>
        <p:nvGraphicFramePr>
          <p:cNvPr id="14" name="表格 13"/>
          <p:cNvGraphicFramePr/>
          <p:nvPr>
            <p:custDataLst>
              <p:tags r:id="rId4"/>
            </p:custDataLst>
          </p:nvPr>
        </p:nvGraphicFramePr>
        <p:xfrm>
          <a:off x="228600" y="1082040"/>
          <a:ext cx="11677650" cy="5379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5530"/>
                <a:gridCol w="2335530"/>
                <a:gridCol w="2335530"/>
                <a:gridCol w="2335530"/>
                <a:gridCol w="2335530"/>
              </a:tblGrid>
              <a:tr h="89662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  <a:p>
                      <a:pPr algn="ctr">
                        <a:buNone/>
                      </a:pPr>
                      <a:r>
                        <a:rPr lang="zh-CN" altLang="en-US"/>
                        <a:t>问题描述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  <a:p>
                      <a:pPr algn="ctr">
                        <a:buNone/>
                      </a:pPr>
                      <a:r>
                        <a:rPr lang="zh-CN" altLang="en-US"/>
                        <a:t>解向量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  <a:p>
                      <a:pPr algn="ctr">
                        <a:buNone/>
                      </a:pPr>
                      <a:r>
                        <a:rPr lang="zh-CN" altLang="en-US"/>
                        <a:t>约束条件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  <a:p>
                      <a:pPr algn="ctr">
                        <a:buNone/>
                      </a:pPr>
                      <a:r>
                        <a:rPr lang="zh-CN" altLang="en-US"/>
                        <a:t>代价函数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  <a:p>
                      <a:pPr algn="ctr">
                        <a:buNone/>
                      </a:pPr>
                      <a:r>
                        <a:rPr lang="zh-CN" altLang="en-US"/>
                        <a:t>搜索</a:t>
                      </a:r>
                      <a:r>
                        <a:rPr lang="zh-CN" altLang="en-US"/>
                        <a:t>策略</a:t>
                      </a:r>
                      <a:endParaRPr lang="zh-CN" altLang="en-US"/>
                    </a:p>
                  </a:txBody>
                  <a:tcPr/>
                </a:tc>
              </a:tr>
              <a:tr h="89662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  <a:p>
                      <a:pPr algn="ctr">
                        <a:buNone/>
                      </a:pPr>
                      <a:r>
                        <a:rPr lang="zh-CN" altLang="en-US"/>
                        <a:t>背包问题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  <a:p>
                      <a:pPr algn="r">
                        <a:buNone/>
                      </a:pPr>
                      <a:r>
                        <a:rPr lang="zh-CN" altLang="en-US"/>
                        <a:t>大者优先</a:t>
                      </a:r>
                      <a:r>
                        <a:rPr lang="en-US" altLang="zh-CN"/>
                        <a:t>          </a:t>
                      </a:r>
                      <a:endParaRPr lang="en-US" altLang="zh-CN"/>
                    </a:p>
                  </a:txBody>
                  <a:tcPr/>
                </a:tc>
              </a:tr>
              <a:tr h="89662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  <a:p>
                      <a:pPr algn="ctr">
                        <a:buNone/>
                      </a:pPr>
                      <a:r>
                        <a:rPr lang="zh-CN" altLang="en-US"/>
                        <a:t>最大团</a:t>
                      </a:r>
                      <a:r>
                        <a:rPr lang="zh-CN" altLang="en-US"/>
                        <a:t>问题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en-US" altLang="zh-CN"/>
                    </a:p>
                    <a:p>
                      <a:pPr>
                        <a:buNone/>
                      </a:pPr>
                      <a:r>
                        <a:rPr lang="en-US" altLang="zh-CN"/>
                        <a:t>0-1（</a:t>
                      </a:r>
                      <a:r>
                        <a:rPr lang="zh-CN" altLang="en-US"/>
                        <a:t>是否选择</a:t>
                      </a:r>
                      <a:r>
                        <a:rPr lang="en-US" altLang="zh-CN"/>
                        <a:t>）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/>
                        <a:t>该顶点与当前团内每个顶点都有边相连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90000"/>
                        </a:lnSpc>
                        <a:buNone/>
                      </a:pPr>
                      <a:endParaRPr lang="zh-CN" altLang="en-US"/>
                    </a:p>
                    <a:p>
                      <a:pPr>
                        <a:lnSpc>
                          <a:spcPct val="90000"/>
                        </a:lnSpc>
                        <a:buNone/>
                      </a:pPr>
                      <a:endParaRPr lang="zh-CN" altLang="en-US"/>
                    </a:p>
                    <a:p>
                      <a:pPr>
                        <a:lnSpc>
                          <a:spcPct val="90000"/>
                        </a:lnSpc>
                        <a:buNone/>
                      </a:pPr>
                      <a:r>
                        <a:rPr lang="zh-CN" altLang="en-US"/>
                        <a:t>假设选择剩余所有</a:t>
                      </a:r>
                      <a:r>
                        <a:rPr lang="zh-CN" altLang="en-US"/>
                        <a:t>节点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  <a:p>
                      <a:pPr algn="ctr">
                        <a:buNone/>
                      </a:pPr>
                      <a:r>
                        <a:rPr lang="zh-CN" altLang="en-US"/>
                        <a:t>度数大</a:t>
                      </a:r>
                      <a:r>
                        <a:rPr lang="zh-CN" altLang="en-US"/>
                        <a:t>优先</a:t>
                      </a:r>
                      <a:endParaRPr lang="zh-CN" altLang="en-US"/>
                    </a:p>
                    <a:p>
                      <a:pPr algn="ctr">
                        <a:buNone/>
                      </a:pPr>
                      <a:r>
                        <a:rPr lang="zh-CN" altLang="en-US"/>
                        <a:t>可动态</a:t>
                      </a:r>
                      <a:r>
                        <a:rPr lang="zh-CN" altLang="en-US"/>
                        <a:t>调整</a:t>
                      </a:r>
                      <a:endParaRPr lang="zh-CN" altLang="en-US"/>
                    </a:p>
                  </a:txBody>
                  <a:tcPr/>
                </a:tc>
              </a:tr>
              <a:tr h="89662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  <a:p>
                      <a:pPr algn="ctr">
                        <a:buNone/>
                      </a:pPr>
                      <a:r>
                        <a:rPr lang="zh-CN" altLang="en-US"/>
                        <a:t>货郎问题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r>
                        <a:rPr lang="zh-CN" altLang="en-US"/>
                        <a:t>排列</a:t>
                      </a:r>
                      <a:r>
                        <a:rPr lang="en-US" altLang="zh-CN"/>
                        <a:t>（</a:t>
                      </a:r>
                      <a:r>
                        <a:rPr lang="zh-CN" altLang="en-US"/>
                        <a:t>固定起点</a:t>
                      </a:r>
                      <a:r>
                        <a:rPr lang="en-US" altLang="zh-CN"/>
                        <a:t>）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  <a:p>
                      <a:pPr algn="ctr">
                        <a:buNone/>
                      </a:pPr>
                      <a:r>
                        <a:rPr lang="zh-CN" altLang="en-US"/>
                        <a:t>贪心策略</a:t>
                      </a:r>
                      <a:endParaRPr lang="zh-CN" altLang="en-US"/>
                    </a:p>
                  </a:txBody>
                  <a:tcPr/>
                </a:tc>
              </a:tr>
              <a:tr h="89662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  <a:p>
                      <a:pPr algn="ctr">
                        <a:buNone/>
                      </a:pPr>
                      <a:r>
                        <a:rPr lang="zh-CN" altLang="en-US"/>
                        <a:t>圆排列</a:t>
                      </a:r>
                      <a:r>
                        <a:rPr lang="zh-CN" altLang="en-US"/>
                        <a:t>问题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r>
                        <a:rPr lang="en-US" altLang="zh-CN"/>
                        <a:t>1-n</a:t>
                      </a:r>
                      <a:r>
                        <a:rPr lang="zh-CN" altLang="en-US"/>
                        <a:t>的</a:t>
                      </a:r>
                      <a:r>
                        <a:rPr lang="zh-CN" altLang="en-US"/>
                        <a:t>排列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  <a:p>
                      <a:pPr algn="ctr">
                        <a:buNone/>
                      </a:pPr>
                      <a:r>
                        <a:rPr lang="zh-CN" altLang="en-US"/>
                        <a:t>大小相间</a:t>
                      </a:r>
                      <a:endParaRPr lang="zh-CN" altLang="en-US"/>
                    </a:p>
                  </a:txBody>
                  <a:tcPr/>
                </a:tc>
              </a:tr>
              <a:tr h="89662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  <a:p>
                      <a:pPr algn="ctr">
                        <a:buNone/>
                      </a:pPr>
                      <a:r>
                        <a:rPr lang="zh-CN" altLang="en-US"/>
                        <a:t>连续邮资</a:t>
                      </a:r>
                      <a:r>
                        <a:rPr lang="zh-CN" altLang="en-US"/>
                        <a:t>问题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r>
                        <a:rPr lang="zh-CN" altLang="en-US"/>
                        <a:t>面值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  <a:p>
                      <a:pPr algn="ctr">
                        <a:buNone/>
                      </a:pPr>
                      <a:r>
                        <a:rPr lang="en-US" altLang="zh-CN"/>
                        <a:t>——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  <a:p>
                      <a:pPr algn="ctr">
                        <a:buNone/>
                      </a:pPr>
                      <a:r>
                        <a:rPr lang="en-US" altLang="zh-CN"/>
                        <a:t>——</a:t>
                      </a:r>
                      <a:endParaRPr lang="en-US" altLang="zh-CN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" name="图片 14" descr="截屏2025-03-27 23.01.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7310" y="2132330"/>
            <a:ext cx="2234565" cy="584200"/>
          </a:xfrm>
          <a:prstGeom prst="rect">
            <a:avLst/>
          </a:prstGeom>
        </p:spPr>
      </p:pic>
      <p:pic>
        <p:nvPicPr>
          <p:cNvPr id="13" name="图片 12" descr="截屏2025-03-27 22.56.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000" y="2132330"/>
            <a:ext cx="2450465" cy="582930"/>
          </a:xfrm>
          <a:prstGeom prst="rect">
            <a:avLst/>
          </a:prstGeom>
        </p:spPr>
      </p:pic>
      <p:pic>
        <p:nvPicPr>
          <p:cNvPr id="12" name="图片 11" descr="截屏2025-03-27 22.55.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4900" y="2132330"/>
            <a:ext cx="2282190" cy="582295"/>
          </a:xfrm>
          <a:prstGeom prst="rect">
            <a:avLst/>
          </a:prstGeom>
        </p:spPr>
      </p:pic>
      <p:pic>
        <p:nvPicPr>
          <p:cNvPr id="16" name="图片 15" descr="截屏2025-03-27 23.02.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45725" y="2018030"/>
            <a:ext cx="581660" cy="779145"/>
          </a:xfrm>
          <a:prstGeom prst="rect">
            <a:avLst/>
          </a:prstGeom>
        </p:spPr>
      </p:pic>
      <p:pic>
        <p:nvPicPr>
          <p:cNvPr id="18" name="图片 17" descr="截屏2025-03-27 23.04.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0645" y="2962275"/>
            <a:ext cx="2091690" cy="379095"/>
          </a:xfrm>
          <a:prstGeom prst="rect">
            <a:avLst/>
          </a:prstGeom>
        </p:spPr>
      </p:pic>
      <p:pic>
        <p:nvPicPr>
          <p:cNvPr id="19" name="图片 18" descr="截屏2025-03-27 23.06.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70115" y="2926080"/>
            <a:ext cx="2197100" cy="520700"/>
          </a:xfrm>
          <a:prstGeom prst="rect">
            <a:avLst/>
          </a:prstGeom>
        </p:spPr>
      </p:pic>
      <p:pic>
        <p:nvPicPr>
          <p:cNvPr id="20" name="图片 19" descr="截屏2025-03-27 23.07.5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07310" y="4012565"/>
            <a:ext cx="2199005" cy="430530"/>
          </a:xfrm>
          <a:prstGeom prst="rect">
            <a:avLst/>
          </a:prstGeom>
        </p:spPr>
      </p:pic>
      <p:pic>
        <p:nvPicPr>
          <p:cNvPr id="21" name="图片 20" descr="截屏2025-03-27 23.08.4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69510" y="4076700"/>
            <a:ext cx="2197100" cy="697230"/>
          </a:xfrm>
          <a:prstGeom prst="rect">
            <a:avLst/>
          </a:prstGeom>
        </p:spPr>
      </p:pic>
      <p:pic>
        <p:nvPicPr>
          <p:cNvPr id="22" name="图片 21" descr="截屏2025-03-27 23.09.0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39000" y="4076700"/>
            <a:ext cx="2267585" cy="656590"/>
          </a:xfrm>
          <a:prstGeom prst="rect">
            <a:avLst/>
          </a:prstGeom>
        </p:spPr>
      </p:pic>
      <p:pic>
        <p:nvPicPr>
          <p:cNvPr id="23" name="图片 22" descr="截屏2025-03-27 23.10.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68905" y="5020945"/>
            <a:ext cx="2184400" cy="431800"/>
          </a:xfrm>
          <a:prstGeom prst="rect">
            <a:avLst/>
          </a:prstGeom>
        </p:spPr>
      </p:pic>
      <p:pic>
        <p:nvPicPr>
          <p:cNvPr id="24" name="图片 23" descr="截屏2025-03-27 23.10.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97120" y="5081270"/>
            <a:ext cx="2366010" cy="370840"/>
          </a:xfrm>
          <a:prstGeom prst="rect">
            <a:avLst/>
          </a:prstGeom>
        </p:spPr>
      </p:pic>
      <p:pic>
        <p:nvPicPr>
          <p:cNvPr id="25" name="图片 24" descr="截屏2025-03-27 23.11.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63130" y="5020945"/>
            <a:ext cx="2356485" cy="513080"/>
          </a:xfrm>
          <a:prstGeom prst="rect">
            <a:avLst/>
          </a:prstGeom>
        </p:spPr>
      </p:pic>
      <p:pic>
        <p:nvPicPr>
          <p:cNvPr id="26" name="图片 25" descr="截屏2025-03-27 23.12.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07310" y="5892165"/>
            <a:ext cx="1811655" cy="379095"/>
          </a:xfrm>
          <a:prstGeom prst="rect">
            <a:avLst/>
          </a:prstGeom>
        </p:spPr>
      </p:pic>
      <p:pic>
        <p:nvPicPr>
          <p:cNvPr id="27" name="图片 26" descr="截屏2025-03-27 23.13.2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65700" y="5880100"/>
            <a:ext cx="2233930" cy="278130"/>
          </a:xfrm>
          <a:prstGeom prst="rect">
            <a:avLst/>
          </a:prstGeom>
        </p:spPr>
      </p:pic>
      <p:pic>
        <p:nvPicPr>
          <p:cNvPr id="28" name="图片 27" descr="截屏2025-03-27 23.13.3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14900" y="6158230"/>
            <a:ext cx="2323465" cy="4495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369570" y="252730"/>
            <a:ext cx="454533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lvl="1">
              <a:buClrTx/>
              <a:buSzTx/>
              <a:buFontTx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zh-CN" altLang="en-US" sz="3200" dirty="0">
                <a:sym typeface="+mn-ea"/>
              </a:rPr>
              <a:t>货郎问题</a:t>
            </a:r>
            <a:r>
              <a:rPr lang="en-US" altLang="zh-CN" sz="3200" dirty="0">
                <a:sym typeface="+mn-ea"/>
              </a:rPr>
              <a:t>-</a:t>
            </a:r>
            <a:r>
              <a:rPr lang="zh-CN" altLang="en-US" sz="3200" dirty="0">
                <a:sym typeface="+mn-ea"/>
              </a:rPr>
              <a:t>基于边</a:t>
            </a:r>
            <a:endParaRPr lang="zh-CN" altLang="en-US" sz="3200" dirty="0">
              <a:sym typeface="+mn-ea"/>
            </a:endParaRPr>
          </a:p>
        </p:txBody>
      </p:sp>
      <p:sp>
        <p:nvSpPr>
          <p:cNvPr id="7" name="椭圆 6"/>
          <p:cNvSpPr/>
          <p:nvPr>
            <p:custDataLst>
              <p:tags r:id="rId1"/>
            </p:custDataLst>
          </p:nvPr>
        </p:nvSpPr>
        <p:spPr>
          <a:xfrm>
            <a:off x="11060430" y="419100"/>
            <a:ext cx="161925" cy="16192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8" name="椭圆 7"/>
          <p:cNvSpPr/>
          <p:nvPr>
            <p:custDataLst>
              <p:tags r:id="rId2"/>
            </p:custDataLst>
          </p:nvPr>
        </p:nvSpPr>
        <p:spPr>
          <a:xfrm>
            <a:off x="11330305" y="419100"/>
            <a:ext cx="161925" cy="16192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9" name="椭圆 8"/>
          <p:cNvSpPr/>
          <p:nvPr>
            <p:custDataLst>
              <p:tags r:id="rId3"/>
            </p:custDataLst>
          </p:nvPr>
        </p:nvSpPr>
        <p:spPr>
          <a:xfrm>
            <a:off x="11600180" y="419100"/>
            <a:ext cx="161925" cy="16192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86410" y="1097915"/>
            <a:ext cx="11102340" cy="35293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en-US" altLang="zh-CN"/>
          </a:p>
        </p:txBody>
      </p:sp>
      <p:sp>
        <p:nvSpPr>
          <p:cNvPr id="5" name="文本框 4"/>
          <p:cNvSpPr txBox="1"/>
          <p:nvPr/>
        </p:nvSpPr>
        <p:spPr>
          <a:xfrm>
            <a:off x="546735" y="1376680"/>
            <a:ext cx="1067625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解向量形式：对每条边，用二进制变量表示是否选中该边</a:t>
            </a:r>
            <a:endParaRPr lang="zh-CN" altLang="en-US" sz="2400"/>
          </a:p>
          <a:p>
            <a:endParaRPr lang="en-US" altLang="zh-CN" sz="2400"/>
          </a:p>
          <a:p>
            <a:r>
              <a:rPr lang="zh-CN" altLang="en-US" sz="2400"/>
              <a:t>约束条件</a:t>
            </a:r>
            <a:endParaRPr lang="zh-CN" altLang="en-US" sz="2400"/>
          </a:p>
          <a:p>
            <a:endParaRPr lang="en-US" altLang="zh-CN" sz="2400"/>
          </a:p>
          <a:p>
            <a:pPr indent="457200"/>
            <a:r>
              <a:rPr lang="en-US" altLang="zh-CN" sz="2400"/>
              <a:t>1.</a:t>
            </a:r>
            <a:r>
              <a:rPr lang="zh-CN" altLang="en-US" sz="2400"/>
              <a:t>度数约束：每个顶点的度数必须为</a:t>
            </a:r>
            <a:r>
              <a:rPr lang="en-US" altLang="zh-CN" sz="2400"/>
              <a:t>2</a:t>
            </a:r>
            <a:r>
              <a:rPr lang="zh-CN" altLang="en-US" sz="2400"/>
              <a:t>（进入和离开各一条边）。</a:t>
            </a:r>
            <a:endParaRPr lang="zh-CN" altLang="en-US" sz="2400"/>
          </a:p>
          <a:p>
            <a:endParaRPr lang="en-US" altLang="zh-CN" sz="2400"/>
          </a:p>
          <a:p>
            <a:pPr indent="457200"/>
            <a:r>
              <a:rPr lang="en-US" altLang="zh-CN" sz="2400"/>
              <a:t>2.</a:t>
            </a:r>
            <a:r>
              <a:rPr lang="zh-CN" altLang="en-US" sz="2400"/>
              <a:t>连通性约束：选中的边必须构成一个单一的环路，不能形成多个子环。</a:t>
            </a:r>
            <a:endParaRPr lang="zh-CN" altLang="en-US" sz="2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369570" y="252730"/>
            <a:ext cx="454533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lvl="1">
              <a:buClrTx/>
              <a:buSzTx/>
              <a:buFontTx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zh-CN" altLang="en-US" sz="3200" dirty="0">
                <a:sym typeface="+mn-ea"/>
              </a:rPr>
              <a:t>货郎问题</a:t>
            </a:r>
            <a:r>
              <a:rPr lang="en-US" altLang="zh-CN" sz="3200" dirty="0">
                <a:sym typeface="+mn-ea"/>
              </a:rPr>
              <a:t>-</a:t>
            </a:r>
            <a:r>
              <a:rPr lang="zh-CN" altLang="en-US" sz="3200" dirty="0">
                <a:sym typeface="+mn-ea"/>
              </a:rPr>
              <a:t>基于边</a:t>
            </a:r>
            <a:endParaRPr lang="en-US" altLang="zh-CN" sz="3200" dirty="0">
              <a:sym typeface="+mn-ea"/>
            </a:endParaRPr>
          </a:p>
        </p:txBody>
      </p:sp>
      <p:sp>
        <p:nvSpPr>
          <p:cNvPr id="7" name="椭圆 6"/>
          <p:cNvSpPr/>
          <p:nvPr>
            <p:custDataLst>
              <p:tags r:id="rId1"/>
            </p:custDataLst>
          </p:nvPr>
        </p:nvSpPr>
        <p:spPr>
          <a:xfrm>
            <a:off x="11060430" y="419100"/>
            <a:ext cx="161925" cy="16192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8" name="椭圆 7"/>
          <p:cNvSpPr/>
          <p:nvPr>
            <p:custDataLst>
              <p:tags r:id="rId2"/>
            </p:custDataLst>
          </p:nvPr>
        </p:nvSpPr>
        <p:spPr>
          <a:xfrm>
            <a:off x="11330305" y="419100"/>
            <a:ext cx="161925" cy="16192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9" name="椭圆 8"/>
          <p:cNvSpPr/>
          <p:nvPr>
            <p:custDataLst>
              <p:tags r:id="rId3"/>
            </p:custDataLst>
          </p:nvPr>
        </p:nvSpPr>
        <p:spPr>
          <a:xfrm>
            <a:off x="11600180" y="419100"/>
            <a:ext cx="161925" cy="16192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2930" y="1061720"/>
            <a:ext cx="9782175" cy="51854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/>
              <a:t>二、分支限界法的实现步骤</a:t>
            </a:r>
            <a:endParaRPr lang="zh-CN" altLang="en-US" sz="2400"/>
          </a:p>
          <a:p>
            <a:endParaRPr lang="zh-CN" altLang="en-US" sz="2000"/>
          </a:p>
          <a:p>
            <a:pPr lvl="1"/>
            <a:r>
              <a:rPr lang="en-US" altLang="zh-CN" sz="2000"/>
              <a:t>1.</a:t>
            </a:r>
            <a:r>
              <a:rPr lang="zh-CN" altLang="en-US" sz="2000"/>
              <a:t>初始化与边排序</a:t>
            </a:r>
            <a:endParaRPr lang="en-US" altLang="zh-CN" sz="2000"/>
          </a:p>
          <a:p>
            <a:pPr lvl="1" indent="457200"/>
            <a:r>
              <a:rPr lang="zh-CN" altLang="en-US" sz="2000">
                <a:latin typeface="ZiYuFangYueDuKaiTi" panose="02000503000000000000" charset="-122"/>
                <a:ea typeface="ZiYuFangYueDuKaiTi" panose="02000503000000000000" charset="-122"/>
              </a:rPr>
              <a:t>将所有边按长度升序排序，优先处理短边以快速找到可行解。</a:t>
            </a:r>
            <a:endParaRPr lang="en-US" altLang="zh-CN" sz="2000">
              <a:latin typeface="ZiYuFangYueDuKaiTi" panose="02000503000000000000" charset="-122"/>
              <a:ea typeface="ZiYuFangYueDuKaiTi" panose="02000503000000000000" charset="-122"/>
            </a:endParaRPr>
          </a:p>
          <a:p>
            <a:pPr lvl="1" indent="457200"/>
            <a:r>
              <a:rPr lang="zh-CN" altLang="en-US" sz="2000">
                <a:latin typeface="ZiYuFangYueDuKaiTi" panose="02000503000000000000" charset="-122"/>
                <a:ea typeface="ZiYuFangYueDuKaiTi" panose="02000503000000000000" charset="-122"/>
              </a:rPr>
              <a:t>初始化全局最优解的上界（如贪心算法生成的初始路径长度）。</a:t>
            </a:r>
            <a:endParaRPr lang="zh-CN" altLang="en-US"/>
          </a:p>
          <a:p>
            <a:pPr lvl="1" indent="457200"/>
            <a:endParaRPr lang="en-US" altLang="zh-CN" sz="2000"/>
          </a:p>
          <a:p>
            <a:pPr lvl="1"/>
            <a:r>
              <a:rPr lang="en-US" altLang="zh-CN" sz="2000"/>
              <a:t>2.</a:t>
            </a:r>
            <a:r>
              <a:rPr lang="zh-CN" altLang="en-US" sz="2000"/>
              <a:t>分支策略</a:t>
            </a:r>
            <a:endParaRPr lang="en-US" altLang="zh-CN" sz="2000"/>
          </a:p>
          <a:p>
            <a:pPr lvl="1" indent="457200"/>
            <a:r>
              <a:rPr lang="zh-CN" altLang="en-US" sz="2000">
                <a:latin typeface="ZiYuFangYueDuKaiTi" panose="02000503000000000000" charset="-122"/>
                <a:ea typeface="ZiYuFangYueDuKaiTi" panose="02000503000000000000" charset="-122"/>
              </a:rPr>
              <a:t>结点定义：每个结点表示已选边的集合和已排除的边集合。</a:t>
            </a:r>
            <a:endParaRPr lang="en-US" altLang="zh-CN" sz="2000">
              <a:latin typeface="ZiYuFangYueDuKaiTi" panose="02000503000000000000" charset="-122"/>
              <a:ea typeface="ZiYuFangYueDuKaiTi" panose="02000503000000000000" charset="-122"/>
            </a:endParaRPr>
          </a:p>
          <a:p>
            <a:pPr lvl="1" indent="457200"/>
            <a:r>
              <a:rPr lang="zh-CN" altLang="en-US" sz="2000">
                <a:latin typeface="ZiYuFangYueDuKaiTi" panose="02000503000000000000" charset="-122"/>
                <a:ea typeface="ZiYuFangYueDuKaiTi" panose="02000503000000000000" charset="-122"/>
              </a:rPr>
              <a:t>分支操作：选择当前结点最短的未处理边</a:t>
            </a:r>
            <a:endParaRPr lang="zh-CN" altLang="en-US" sz="2000">
              <a:latin typeface="ZiYuFangYueDuKaiTi" panose="02000503000000000000" charset="-122"/>
              <a:ea typeface="ZiYuFangYueDuKaiTi" panose="02000503000000000000" charset="-122"/>
            </a:endParaRPr>
          </a:p>
          <a:p>
            <a:pPr lvl="1" indent="457200"/>
            <a:endParaRPr lang="zh-CN" altLang="en-US" sz="2000"/>
          </a:p>
          <a:p>
            <a:pPr lvl="1"/>
            <a:r>
              <a:rPr lang="en-US" altLang="zh-CN" sz="2000"/>
              <a:t>3.</a:t>
            </a:r>
            <a:r>
              <a:rPr lang="zh-CN" altLang="en-US" sz="2000"/>
              <a:t>约束检查</a:t>
            </a:r>
            <a:endParaRPr lang="zh-CN" altLang="en-US" sz="2000"/>
          </a:p>
          <a:p>
            <a:pPr lvl="1" indent="457200"/>
            <a:r>
              <a:rPr lang="zh-CN" altLang="en-US" sz="2000">
                <a:latin typeface="ZiYuFangYueDuKaiTi" panose="02000503000000000000" charset="-122"/>
                <a:ea typeface="ZiYuFangYueDuKaiTi" panose="02000503000000000000" charset="-122"/>
                <a:cs typeface="ZiYuFangYueDuKaiTi" panose="02000503000000000000" charset="-122"/>
              </a:rPr>
              <a:t>度数检查：统计每个顶点的已选边数，若超过</a:t>
            </a:r>
            <a:r>
              <a:rPr lang="en-US" altLang="zh-CN" sz="2000">
                <a:latin typeface="ZiYuFangYueDuKaiTi" panose="02000503000000000000" charset="-122"/>
                <a:ea typeface="ZiYuFangYueDuKaiTi" panose="02000503000000000000" charset="-122"/>
                <a:cs typeface="ZiYuFangYueDuKaiTi" panose="02000503000000000000" charset="-122"/>
              </a:rPr>
              <a:t>2</a:t>
            </a:r>
            <a:r>
              <a:rPr lang="zh-CN" altLang="en-US" sz="2000">
                <a:latin typeface="ZiYuFangYueDuKaiTi" panose="02000503000000000000" charset="-122"/>
                <a:ea typeface="ZiYuFangYueDuKaiTi" panose="02000503000000000000" charset="-122"/>
                <a:cs typeface="ZiYuFangYueDuKaiTi" panose="02000503000000000000" charset="-122"/>
              </a:rPr>
              <a:t>则剪枝。</a:t>
            </a:r>
            <a:endParaRPr lang="zh-CN" altLang="en-US" sz="2000">
              <a:latin typeface="ZiYuFangYueDuKaiTi" panose="02000503000000000000" charset="-122"/>
              <a:ea typeface="ZiYuFangYueDuKaiTi" panose="02000503000000000000" charset="-122"/>
              <a:cs typeface="ZiYuFangYueDuKaiTi" panose="02000503000000000000" charset="-122"/>
            </a:endParaRPr>
          </a:p>
          <a:p>
            <a:pPr lvl="1" indent="457200"/>
            <a:r>
              <a:rPr lang="zh-CN" altLang="en-US" sz="2000">
                <a:latin typeface="ZiYuFangYueDuKaiTi" panose="02000503000000000000" charset="-122"/>
                <a:ea typeface="ZiYuFangYueDuKaiTi" panose="02000503000000000000" charset="-122"/>
                <a:cs typeface="ZiYuFangYueDuKaiTi" panose="02000503000000000000" charset="-122"/>
              </a:rPr>
              <a:t>连通性检查：若添加新边导致形成子环（非完整环路），则剪枝。</a:t>
            </a:r>
            <a:endParaRPr lang="zh-CN" altLang="en-US" sz="2000">
              <a:latin typeface="ZiYuFangYueDuKaiTi" panose="02000503000000000000" charset="-122"/>
              <a:ea typeface="ZiYuFangYueDuKaiTi" panose="02000503000000000000" charset="-122"/>
              <a:cs typeface="ZiYuFangYueDuKaiTi" panose="02000503000000000000" charset="-122"/>
            </a:endParaRPr>
          </a:p>
          <a:p>
            <a:pPr lvl="1" indent="457200"/>
            <a:r>
              <a:rPr lang="en-US" altLang="zh-CN" sz="2000">
                <a:latin typeface="ZiYuFangYueDuKaiTi" panose="02000503000000000000" charset="-122"/>
                <a:ea typeface="ZiYuFangYueDuKaiTi" panose="02000503000000000000" charset="-122"/>
                <a:cs typeface="ZiYuFangYueDuKaiTi" panose="02000503000000000000" charset="-122"/>
              </a:rPr>
              <a:t>（tips：</a:t>
            </a:r>
            <a:r>
              <a:rPr lang="zh-CN" altLang="en-US" sz="2000">
                <a:latin typeface="ZiYuFangYueDuKaiTi" panose="02000503000000000000" charset="-122"/>
                <a:ea typeface="ZiYuFangYueDuKaiTi" panose="02000503000000000000" charset="-122"/>
                <a:cs typeface="ZiYuFangYueDuKaiTi" panose="02000503000000000000" charset="-122"/>
              </a:rPr>
              <a:t>将以上约束隐含在搜索空间即可</a:t>
            </a:r>
            <a:r>
              <a:rPr lang="en-US" altLang="zh-CN" sz="2000">
                <a:latin typeface="ZiYuFangYueDuKaiTi" panose="02000503000000000000" charset="-122"/>
                <a:ea typeface="ZiYuFangYueDuKaiTi" panose="02000503000000000000" charset="-122"/>
                <a:cs typeface="ZiYuFangYueDuKaiTi" panose="02000503000000000000" charset="-122"/>
              </a:rPr>
              <a:t>）</a:t>
            </a:r>
            <a:endParaRPr lang="zh-CN" altLang="en-US" sz="2000">
              <a:latin typeface="ZiYuFangYueDuKaiTi" panose="02000503000000000000" charset="-122"/>
              <a:ea typeface="ZiYuFangYueDuKaiTi" panose="02000503000000000000" charset="-122"/>
              <a:cs typeface="ZiYuFangYueDuKaiTi" panose="02000503000000000000" charset="-122"/>
            </a:endParaRPr>
          </a:p>
          <a:p>
            <a:pPr lvl="1" indent="457200"/>
            <a:r>
              <a:rPr lang="zh-CN" altLang="en-US" sz="2000">
                <a:latin typeface="ZiYuFangYueDuKaiTi" panose="02000503000000000000" charset="-122"/>
                <a:ea typeface="ZiYuFangYueDuKaiTi" panose="02000503000000000000" charset="-122"/>
                <a:cs typeface="ZiYuFangYueDuKaiTi" panose="02000503000000000000" charset="-122"/>
              </a:rPr>
              <a:t>边不会被重复选择</a:t>
            </a:r>
            <a:endParaRPr lang="zh-CN" altLang="en-US" sz="2000">
              <a:latin typeface="ZiYuFangYueDuKaiTi" panose="02000503000000000000" charset="-122"/>
              <a:ea typeface="ZiYuFangYueDuKaiTi" panose="02000503000000000000" charset="-122"/>
              <a:cs typeface="ZiYuFangYueDuKaiTi" panose="02000503000000000000" charset="-122"/>
            </a:endParaRPr>
          </a:p>
          <a:p>
            <a:endParaRPr lang="zh-CN" altLang="en-US" sz="2000">
              <a:latin typeface="ZiYuFangYueDuKaiTi" panose="02000503000000000000" charset="-122"/>
              <a:ea typeface="ZiYuFangYueDuKaiTi" panose="02000503000000000000" charset="-122"/>
              <a:cs typeface="ZiYuFangYueDuKaiTi" panose="02000503000000000000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369570" y="252730"/>
            <a:ext cx="454533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lvl="1">
              <a:buClrTx/>
              <a:buSzTx/>
              <a:buFontTx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zh-CN" altLang="en-US" sz="3200" dirty="0">
                <a:sym typeface="+mn-ea"/>
              </a:rPr>
              <a:t>货郎问题</a:t>
            </a:r>
            <a:r>
              <a:rPr lang="en-US" altLang="zh-CN" sz="3200" dirty="0">
                <a:sym typeface="+mn-ea"/>
              </a:rPr>
              <a:t>-</a:t>
            </a:r>
            <a:r>
              <a:rPr lang="zh-CN" altLang="en-US" sz="3200" dirty="0">
                <a:sym typeface="+mn-ea"/>
              </a:rPr>
              <a:t>基于边</a:t>
            </a:r>
            <a:endParaRPr lang="en-US" altLang="zh-CN" sz="3200" dirty="0">
              <a:sym typeface="+mn-ea"/>
            </a:endParaRPr>
          </a:p>
        </p:txBody>
      </p:sp>
      <p:sp>
        <p:nvSpPr>
          <p:cNvPr id="7" name="椭圆 6"/>
          <p:cNvSpPr/>
          <p:nvPr>
            <p:custDataLst>
              <p:tags r:id="rId1"/>
            </p:custDataLst>
          </p:nvPr>
        </p:nvSpPr>
        <p:spPr>
          <a:xfrm>
            <a:off x="11060430" y="419100"/>
            <a:ext cx="161925" cy="16192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8" name="椭圆 7"/>
          <p:cNvSpPr/>
          <p:nvPr>
            <p:custDataLst>
              <p:tags r:id="rId2"/>
            </p:custDataLst>
          </p:nvPr>
        </p:nvSpPr>
        <p:spPr>
          <a:xfrm>
            <a:off x="11330305" y="419100"/>
            <a:ext cx="161925" cy="16192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9" name="椭圆 8"/>
          <p:cNvSpPr/>
          <p:nvPr>
            <p:custDataLst>
              <p:tags r:id="rId3"/>
            </p:custDataLst>
          </p:nvPr>
        </p:nvSpPr>
        <p:spPr>
          <a:xfrm>
            <a:off x="11600180" y="419100"/>
            <a:ext cx="161925" cy="16192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3040" y="1036955"/>
            <a:ext cx="11950065" cy="37230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/>
            <a:r>
              <a:rPr lang="zh-CN" altLang="en-US" sz="2400"/>
              <a:t>代价函数设计</a:t>
            </a:r>
            <a:endParaRPr lang="zh-CN" altLang="en-US" sz="2400"/>
          </a:p>
          <a:p>
            <a:pPr indent="457200"/>
            <a:endParaRPr lang="en-US" altLang="zh-CN" sz="2000">
              <a:latin typeface="ZiYuFangYueDuKaiTi" panose="02000503000000000000" charset="-122"/>
              <a:ea typeface="ZiYuFangYueDuKaiTi" panose="02000503000000000000" charset="-122"/>
              <a:cs typeface="ZiYuFangYueDuKaiTi" panose="02000503000000000000" charset="-122"/>
            </a:endParaRPr>
          </a:p>
          <a:p>
            <a:pPr marL="457200" lvl="1" indent="457200"/>
            <a:r>
              <a:rPr lang="zh-CN" altLang="en-US" sz="2000">
                <a:latin typeface="ZiYuFangYueDuKaiTi" panose="02000503000000000000" charset="-122"/>
                <a:ea typeface="ZiYuFangYueDuKaiTi" panose="02000503000000000000" charset="-122"/>
                <a:cs typeface="ZiYuFangYueDuKaiTi" panose="02000503000000000000" charset="-122"/>
              </a:rPr>
              <a:t>下界计算：已选边的总长度</a:t>
            </a:r>
            <a:r>
              <a:rPr lang="en-US" altLang="zh-CN" sz="2000">
                <a:latin typeface="ZiYuFangYueDuKaiTi" panose="02000503000000000000" charset="-122"/>
                <a:ea typeface="ZiYuFangYueDuKaiTi" panose="02000503000000000000" charset="-122"/>
                <a:cs typeface="ZiYuFangYueDuKaiTi" panose="02000503000000000000" charset="-122"/>
              </a:rPr>
              <a:t> L + </a:t>
            </a:r>
            <a:r>
              <a:rPr lang="zh-CN" altLang="en-US" sz="2000">
                <a:latin typeface="ZiYuFangYueDuKaiTi" panose="02000503000000000000" charset="-122"/>
                <a:ea typeface="ZiYuFangYueDuKaiTi" panose="02000503000000000000" charset="-122"/>
                <a:cs typeface="ZiYuFangYueDuKaiTi" panose="02000503000000000000" charset="-122"/>
              </a:rPr>
              <a:t>剩余未选边的最小生成树（</a:t>
            </a:r>
            <a:r>
              <a:rPr lang="en-US" altLang="zh-CN" sz="2000">
                <a:latin typeface="ZiYuFangYueDuKaiTi" panose="02000503000000000000" charset="-122"/>
                <a:ea typeface="ZiYuFangYueDuKaiTi" panose="02000503000000000000" charset="-122"/>
                <a:cs typeface="ZiYuFangYueDuKaiTi" panose="02000503000000000000" charset="-122"/>
              </a:rPr>
              <a:t>MST</a:t>
            </a:r>
            <a:r>
              <a:rPr lang="zh-CN" altLang="en-US" sz="2000">
                <a:latin typeface="ZiYuFangYueDuKaiTi" panose="02000503000000000000" charset="-122"/>
                <a:ea typeface="ZiYuFangYueDuKaiTi" panose="02000503000000000000" charset="-122"/>
                <a:cs typeface="ZiYuFangYueDuKaiTi" panose="02000503000000000000" charset="-122"/>
              </a:rPr>
              <a:t>）长度。</a:t>
            </a:r>
            <a:r>
              <a:rPr lang="en-US" altLang="zh-CN" sz="2000">
                <a:latin typeface="ZiYuFangYueDuKaiTi" panose="02000503000000000000" charset="-122"/>
                <a:ea typeface="ZiYuFangYueDuKaiTi" panose="02000503000000000000" charset="-122"/>
                <a:cs typeface="ZiYuFangYueDuKaiTi" panose="02000503000000000000" charset="-122"/>
              </a:rPr>
              <a:t>（</a:t>
            </a:r>
            <a:r>
              <a:rPr lang="zh-CN" altLang="en-US" sz="2000">
                <a:latin typeface="ZiYuFangYueDuKaiTi" panose="02000503000000000000" charset="-122"/>
                <a:ea typeface="ZiYuFangYueDuKaiTi" panose="02000503000000000000" charset="-122"/>
                <a:cs typeface="ZiYuFangYueDuKaiTi" panose="02000503000000000000" charset="-122"/>
              </a:rPr>
              <a:t>或者按老师所说</a:t>
            </a:r>
            <a:r>
              <a:rPr lang="en-US" altLang="zh-CN" sz="2000">
                <a:latin typeface="ZiYuFangYueDuKaiTi" panose="02000503000000000000" charset="-122"/>
                <a:ea typeface="ZiYuFangYueDuKaiTi" panose="02000503000000000000" charset="-122"/>
                <a:cs typeface="ZiYuFangYueDuKaiTi" panose="02000503000000000000" charset="-122"/>
              </a:rPr>
              <a:t>，</a:t>
            </a:r>
            <a:r>
              <a:rPr lang="zh-CN" altLang="en-US" sz="2000">
                <a:latin typeface="ZiYuFangYueDuKaiTi" panose="02000503000000000000" charset="-122"/>
                <a:ea typeface="ZiYuFangYueDuKaiTi" panose="02000503000000000000" charset="-122"/>
                <a:cs typeface="ZiYuFangYueDuKaiTi" panose="02000503000000000000" charset="-122"/>
              </a:rPr>
              <a:t>直接选取剩余最短的</a:t>
            </a:r>
            <a:r>
              <a:rPr lang="en-US" altLang="zh-CN" sz="2000">
                <a:latin typeface="ZiYuFangYueDuKaiTi" panose="02000503000000000000" charset="-122"/>
                <a:ea typeface="ZiYuFangYueDuKaiTi" panose="02000503000000000000" charset="-122"/>
                <a:cs typeface="ZiYuFangYueDuKaiTi" panose="02000503000000000000" charset="-122"/>
              </a:rPr>
              <a:t>n-k</a:t>
            </a:r>
            <a:r>
              <a:rPr lang="zh-CN" altLang="en-US" sz="2000">
                <a:latin typeface="ZiYuFangYueDuKaiTi" panose="02000503000000000000" charset="-122"/>
                <a:ea typeface="ZiYuFangYueDuKaiTi" panose="02000503000000000000" charset="-122"/>
                <a:cs typeface="ZiYuFangYueDuKaiTi" panose="02000503000000000000" charset="-122"/>
              </a:rPr>
              <a:t>条边）</a:t>
            </a:r>
            <a:endParaRPr lang="zh-CN" altLang="en-US" sz="2000">
              <a:latin typeface="ZiYuFangYueDuKaiTi" panose="02000503000000000000" charset="-122"/>
              <a:ea typeface="ZiYuFangYueDuKaiTi" panose="02000503000000000000" charset="-122"/>
              <a:cs typeface="ZiYuFangYueDuKaiTi" panose="02000503000000000000" charset="-122"/>
            </a:endParaRPr>
          </a:p>
          <a:p>
            <a:pPr indent="457200"/>
            <a:endParaRPr lang="en-US" altLang="zh-CN" sz="2000">
              <a:latin typeface="ZiYuFangYueDuKaiTi" panose="02000503000000000000" charset="-122"/>
              <a:ea typeface="ZiYuFangYueDuKaiTi" panose="02000503000000000000" charset="-122"/>
              <a:cs typeface="ZiYuFangYueDuKaiTi" panose="02000503000000000000" charset="-122"/>
            </a:endParaRPr>
          </a:p>
          <a:p>
            <a:pPr marL="457200" lvl="1" indent="457200"/>
            <a:r>
              <a:rPr lang="en-US" altLang="zh-CN" sz="2000">
                <a:latin typeface="ZiYuFangYueDuKaiTi" panose="02000503000000000000" charset="-122"/>
                <a:ea typeface="ZiYuFangYueDuKaiTi" panose="02000503000000000000" charset="-122"/>
                <a:cs typeface="ZiYuFangYueDuKaiTi" panose="02000503000000000000" charset="-122"/>
              </a:rPr>
              <a:t>Cost=L+MST(</a:t>
            </a:r>
            <a:r>
              <a:rPr lang="zh-CN" altLang="en-US" sz="2000">
                <a:latin typeface="ZiYuFangYueDuKaiTi" panose="02000503000000000000" charset="-122"/>
                <a:ea typeface="ZiYuFangYueDuKaiTi" panose="02000503000000000000" charset="-122"/>
                <a:cs typeface="ZiYuFangYueDuKaiTi" panose="02000503000000000000" charset="-122"/>
              </a:rPr>
              <a:t>剩余边</a:t>
            </a:r>
            <a:r>
              <a:rPr lang="en-US" altLang="zh-CN" sz="2000">
                <a:latin typeface="ZiYuFangYueDuKaiTi" panose="02000503000000000000" charset="-122"/>
                <a:ea typeface="ZiYuFangYueDuKaiTi" panose="02000503000000000000" charset="-122"/>
                <a:cs typeface="ZiYuFangYueDuKaiTi" panose="02000503000000000000" charset="-122"/>
              </a:rPr>
              <a:t>)</a:t>
            </a:r>
            <a:endParaRPr lang="en-US" altLang="zh-CN" sz="2000">
              <a:latin typeface="ZiYuFangYueDuKaiTi" panose="02000503000000000000" charset="-122"/>
              <a:ea typeface="ZiYuFangYueDuKaiTi" panose="02000503000000000000" charset="-122"/>
              <a:cs typeface="ZiYuFangYueDuKaiTi" panose="02000503000000000000" charset="-122"/>
            </a:endParaRPr>
          </a:p>
          <a:p>
            <a:pPr marL="457200" lvl="1" indent="457200"/>
            <a:endParaRPr lang="en-US" altLang="zh-CN" sz="2000">
              <a:latin typeface="ZiYuFangYueDuKaiTi" panose="02000503000000000000" charset="-122"/>
              <a:ea typeface="ZiYuFangYueDuKaiTi" panose="02000503000000000000" charset="-122"/>
              <a:cs typeface="ZiYuFangYueDuKaiTi" panose="02000503000000000000" charset="-122"/>
            </a:endParaRPr>
          </a:p>
          <a:p>
            <a:pPr marL="457200" lvl="1" indent="457200"/>
            <a:r>
              <a:rPr lang="zh-CN" altLang="en-US" sz="2000">
                <a:latin typeface="ZiYuFangYueDuKaiTi" panose="02000503000000000000" charset="-122"/>
                <a:ea typeface="ZiYuFangYueDuKaiTi" panose="02000503000000000000" charset="-122"/>
                <a:cs typeface="ZiYuFangYueDuKaiTi" panose="02000503000000000000" charset="-122"/>
              </a:rPr>
              <a:t>剪枝条件：若当前结点的代价函数值超过已知最优解，则剪枝。</a:t>
            </a:r>
            <a:endParaRPr lang="zh-CN" altLang="en-US" sz="2000">
              <a:latin typeface="ZiYuFangYueDuKaiTi" panose="02000503000000000000" charset="-122"/>
              <a:ea typeface="ZiYuFangYueDuKaiTi" panose="02000503000000000000" charset="-122"/>
              <a:cs typeface="ZiYuFangYueDuKaiTi" panose="02000503000000000000" charset="-122"/>
            </a:endParaRPr>
          </a:p>
          <a:p>
            <a:pPr marL="457200" lvl="1" indent="457200"/>
            <a:endParaRPr lang="zh-CN" altLang="en-US" sz="1600"/>
          </a:p>
          <a:p>
            <a:pPr marL="457200" lvl="1" indent="457200"/>
            <a:endParaRPr lang="zh-CN" altLang="en-US" sz="1600"/>
          </a:p>
          <a:p>
            <a:pPr marL="457200" lvl="1" indent="457200"/>
            <a:endParaRPr lang="zh-CN" altLang="en-US" sz="1600"/>
          </a:p>
          <a:p>
            <a:pPr marL="457200" lvl="1" indent="0"/>
            <a:r>
              <a:rPr lang="zh-CN" altLang="en-US" sz="2400"/>
              <a:t>与基于排列树的分支限界对比</a:t>
            </a:r>
            <a:r>
              <a:rPr lang="en-US" altLang="zh-CN" sz="2400"/>
              <a:t>？</a:t>
            </a:r>
            <a:endParaRPr lang="en-US" altLang="zh-CN" sz="2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369570" y="252730"/>
            <a:ext cx="454533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lvl="1">
              <a:buClrTx/>
              <a:buSzTx/>
              <a:buFontTx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zh-CN" altLang="en-US" sz="3200" dirty="0">
                <a:sym typeface="+mn-ea"/>
              </a:rPr>
              <a:t>布线问题</a:t>
            </a:r>
            <a:endParaRPr lang="zh-CN" altLang="en-US" sz="3200" dirty="0">
              <a:sym typeface="+mn-ea"/>
            </a:endParaRPr>
          </a:p>
        </p:txBody>
      </p:sp>
      <p:sp>
        <p:nvSpPr>
          <p:cNvPr id="7" name="椭圆 6"/>
          <p:cNvSpPr/>
          <p:nvPr>
            <p:custDataLst>
              <p:tags r:id="rId1"/>
            </p:custDataLst>
          </p:nvPr>
        </p:nvSpPr>
        <p:spPr>
          <a:xfrm>
            <a:off x="11060430" y="419100"/>
            <a:ext cx="161925" cy="16192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8" name="椭圆 7"/>
          <p:cNvSpPr/>
          <p:nvPr>
            <p:custDataLst>
              <p:tags r:id="rId2"/>
            </p:custDataLst>
          </p:nvPr>
        </p:nvSpPr>
        <p:spPr>
          <a:xfrm>
            <a:off x="11330305" y="419100"/>
            <a:ext cx="161925" cy="16192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9" name="椭圆 8"/>
          <p:cNvSpPr/>
          <p:nvPr>
            <p:custDataLst>
              <p:tags r:id="rId3"/>
            </p:custDataLst>
          </p:nvPr>
        </p:nvSpPr>
        <p:spPr>
          <a:xfrm>
            <a:off x="11600180" y="419100"/>
            <a:ext cx="161925" cy="16192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3040" y="1036955"/>
            <a:ext cx="6550660" cy="48310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457200"/>
            <a:r>
              <a:rPr lang="zh-CN" altLang="en-US" sz="2000"/>
              <a:t>布线问题：印刷电路板将布线区域划分为</a:t>
            </a:r>
            <a:r>
              <a:rPr lang="en-US" altLang="zh-CN" sz="2000"/>
              <a:t>n</a:t>
            </a:r>
            <a:r>
              <a:rPr lang="en-US" altLang="en-US" sz="2000"/>
              <a:t>×</a:t>
            </a:r>
            <a:r>
              <a:rPr lang="en-US" altLang="zh-CN" sz="2000"/>
              <a:t>m</a:t>
            </a:r>
            <a:r>
              <a:rPr lang="zh-CN" altLang="en-US" sz="2000"/>
              <a:t>个方格阵列。布线问题要求确定连接方格</a:t>
            </a:r>
            <a:r>
              <a:rPr lang="en-US" altLang="zh-CN" sz="2000"/>
              <a:t>a</a:t>
            </a:r>
            <a:r>
              <a:rPr lang="zh-CN" altLang="en-US" sz="2000"/>
              <a:t>的中点到方格</a:t>
            </a:r>
            <a:r>
              <a:rPr lang="en-US" altLang="zh-CN" sz="2000"/>
              <a:t>b</a:t>
            </a:r>
            <a:r>
              <a:rPr lang="zh-CN" altLang="en-US" sz="2000"/>
              <a:t>的中点的最短布线方案</a:t>
            </a:r>
            <a:endParaRPr lang="zh-CN" altLang="en-US" sz="2000"/>
          </a:p>
          <a:p>
            <a:pPr indent="457200"/>
            <a:endParaRPr lang="en-US" altLang="zh-CN" sz="2000"/>
          </a:p>
          <a:p>
            <a:pPr indent="457200"/>
            <a:r>
              <a:rPr lang="zh-CN" altLang="en-US" sz="2000"/>
              <a:t>要求：布线时电路只能沿直线或直角布线。</a:t>
            </a:r>
            <a:endParaRPr lang="zh-CN" altLang="en-US" sz="2000"/>
          </a:p>
          <a:p>
            <a:pPr indent="457200"/>
            <a:r>
              <a:rPr lang="zh-CN" altLang="en-US" sz="2000"/>
              <a:t>已布线方格做上封闭标记，其他线路布线不允许穿过封闭区域。（如右图所示）</a:t>
            </a:r>
            <a:endParaRPr lang="zh-CN" altLang="en-US" sz="2000"/>
          </a:p>
        </p:txBody>
      </p:sp>
      <p:pic>
        <p:nvPicPr>
          <p:cNvPr id="2" name="图片 1"/>
          <p:cNvPicPr/>
          <p:nvPr/>
        </p:nvPicPr>
        <p:blipFill>
          <a:blip r:embed="rId4"/>
          <a:srcRect r="63803"/>
          <a:stretch>
            <a:fillRect/>
          </a:stretch>
        </p:blipFill>
        <p:spPr>
          <a:xfrm>
            <a:off x="7286625" y="2027555"/>
            <a:ext cx="3935730" cy="355536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369570" y="252730"/>
            <a:ext cx="454533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lvl="1">
              <a:buClrTx/>
              <a:buSzTx/>
              <a:buFontTx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zh-CN" altLang="en-US" sz="3200" dirty="0">
                <a:sym typeface="+mn-ea"/>
              </a:rPr>
              <a:t>布线问题</a:t>
            </a:r>
            <a:endParaRPr lang="en-US" altLang="zh-CN" sz="3200" dirty="0">
              <a:sym typeface="+mn-ea"/>
            </a:endParaRPr>
          </a:p>
        </p:txBody>
      </p:sp>
      <p:sp>
        <p:nvSpPr>
          <p:cNvPr id="7" name="椭圆 6"/>
          <p:cNvSpPr/>
          <p:nvPr>
            <p:custDataLst>
              <p:tags r:id="rId1"/>
            </p:custDataLst>
          </p:nvPr>
        </p:nvSpPr>
        <p:spPr>
          <a:xfrm>
            <a:off x="11060430" y="419100"/>
            <a:ext cx="161925" cy="16192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8" name="椭圆 7"/>
          <p:cNvSpPr/>
          <p:nvPr>
            <p:custDataLst>
              <p:tags r:id="rId2"/>
            </p:custDataLst>
          </p:nvPr>
        </p:nvSpPr>
        <p:spPr>
          <a:xfrm>
            <a:off x="11330305" y="419100"/>
            <a:ext cx="161925" cy="16192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9" name="椭圆 8"/>
          <p:cNvSpPr/>
          <p:nvPr>
            <p:custDataLst>
              <p:tags r:id="rId3"/>
            </p:custDataLst>
          </p:nvPr>
        </p:nvSpPr>
        <p:spPr>
          <a:xfrm>
            <a:off x="11600180" y="419100"/>
            <a:ext cx="161925" cy="16192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3040" y="1036955"/>
            <a:ext cx="1195006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/>
            <a:endParaRPr lang="zh-CN" altLang="en-US" sz="2400"/>
          </a:p>
          <a:p>
            <a:pPr indent="457200"/>
            <a:r>
              <a:rPr lang="zh-CN" altLang="en-US" sz="2400"/>
              <a:t>广度优先搜索</a:t>
            </a:r>
            <a:r>
              <a:rPr lang="en-US" altLang="zh-CN" sz="2400"/>
              <a:t>？</a:t>
            </a:r>
            <a:endParaRPr lang="en-US" altLang="zh-CN" sz="2400"/>
          </a:p>
          <a:p>
            <a:pPr indent="457200"/>
            <a:endParaRPr lang="en-US" altLang="zh-CN" sz="2400"/>
          </a:p>
          <a:p>
            <a:pPr indent="457200"/>
            <a:r>
              <a:rPr lang="zh-CN" altLang="en-US" sz="2400"/>
              <a:t>深度优先搜索</a:t>
            </a:r>
            <a:r>
              <a:rPr lang="en-US" altLang="zh-CN" sz="2400"/>
              <a:t>？</a:t>
            </a:r>
            <a:endParaRPr lang="en-US" altLang="zh-CN" sz="2400"/>
          </a:p>
          <a:p>
            <a:pPr indent="457200"/>
            <a:endParaRPr lang="en-US" altLang="zh-CN" sz="2400"/>
          </a:p>
          <a:p>
            <a:pPr indent="457200"/>
            <a:r>
              <a:rPr lang="en-US" altLang="zh-CN" sz="2400"/>
              <a:t>Dijkstra</a:t>
            </a:r>
            <a:r>
              <a:rPr lang="zh-CN" altLang="en-US" sz="2400"/>
              <a:t>算法</a:t>
            </a:r>
            <a:r>
              <a:rPr lang="en-US" altLang="zh-CN" sz="2400"/>
              <a:t>？（</a:t>
            </a:r>
            <a:r>
              <a:rPr lang="zh-CN" altLang="en-US" sz="2400"/>
              <a:t>如果移动代价不同</a:t>
            </a:r>
            <a:r>
              <a:rPr lang="en-US" altLang="zh-CN" sz="2400"/>
              <a:t>）</a:t>
            </a:r>
            <a:endParaRPr lang="en-US" altLang="zh-CN" sz="2400"/>
          </a:p>
          <a:p>
            <a:pPr indent="457200"/>
            <a:endParaRPr lang="en-US" altLang="zh-CN" sz="2400"/>
          </a:p>
          <a:p>
            <a:pPr indent="457200"/>
            <a:r>
              <a:rPr lang="zh-CN" altLang="en-US" sz="2400"/>
              <a:t>最佳优先搜索</a:t>
            </a:r>
            <a:r>
              <a:rPr lang="en-US" altLang="zh-CN" sz="2400"/>
              <a:t>？</a:t>
            </a:r>
            <a:endParaRPr lang="en-US" altLang="zh-CN" sz="2400"/>
          </a:p>
          <a:p>
            <a:pPr indent="457200"/>
            <a:endParaRPr lang="en-US" altLang="zh-CN" sz="2400"/>
          </a:p>
          <a:p>
            <a:pPr indent="457200"/>
            <a:r>
              <a:rPr lang="en-US" altLang="zh-CN" sz="2400"/>
              <a:t>A*</a:t>
            </a:r>
            <a:r>
              <a:rPr lang="zh-CN" altLang="en-US" sz="2400"/>
              <a:t>算法</a:t>
            </a:r>
            <a:endParaRPr lang="zh-CN" altLang="en-US" sz="2400"/>
          </a:p>
        </p:txBody>
      </p:sp>
      <p:pic>
        <p:nvPicPr>
          <p:cNvPr id="2" name="图片 1"/>
          <p:cNvPicPr/>
          <p:nvPr/>
        </p:nvPicPr>
        <p:blipFill>
          <a:blip r:embed="rId4"/>
          <a:stretch>
            <a:fillRect/>
          </a:stretch>
        </p:blipFill>
        <p:spPr>
          <a:xfrm>
            <a:off x="6316345" y="1036955"/>
            <a:ext cx="5175885" cy="2199005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5"/>
          <a:stretch>
            <a:fillRect/>
          </a:stretch>
        </p:blipFill>
        <p:spPr>
          <a:xfrm>
            <a:off x="6606540" y="3343910"/>
            <a:ext cx="4993640" cy="257048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TABLE_ENDDRAG_ORIGIN_RECT" val="919*423"/>
  <p:tag name="TABLE_ENDDRAG_RECT" val="18*85*919*423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COMMONDATA" val="eyJoZGlkIjoiMGM3ZDNiNjQ5MjMwNGE4NGUzZGUzN2M4NzZkODkzZjgifQ=="/>
  <p:tag name="KSO_WPP_MARK_KEY" val="b752032d-a0f6-4774-b7b6-2851f0d59025"/>
  <p:tag name="resource_record_key" val="{&quot;29&quot;:[50000049]}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思源黑体 CN Light"/>
        <a:font script="Hebr" typeface="思源黑体 CN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Ligh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思源黑体 CN Light"/>
        <a:font script="Hebr" typeface="思源黑体 CN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Ligh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思源黑体 CN Light"/>
        <a:font script="Hebr" typeface="思源黑体 CN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Ligh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1825</Words>
  <Application>WPS 演示</Application>
  <PresentationFormat>宽屏</PresentationFormat>
  <Paragraphs>193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8" baseType="lpstr">
      <vt:lpstr>Arial</vt:lpstr>
      <vt:lpstr>宋体</vt:lpstr>
      <vt:lpstr>Wingdings</vt:lpstr>
      <vt:lpstr>思源黑体 CN Light</vt:lpstr>
      <vt:lpstr>汉仪中黑KW</vt:lpstr>
      <vt:lpstr>思源黑体 CN Bold</vt:lpstr>
      <vt:lpstr>思源黑体 CN Medium</vt:lpstr>
      <vt:lpstr>汉仪旗黑-105简</vt:lpstr>
      <vt:lpstr>微软雅黑</vt:lpstr>
      <vt:lpstr>汉仪旗黑</vt:lpstr>
      <vt:lpstr>宋体</vt:lpstr>
      <vt:lpstr>Arial Unicode MS</vt:lpstr>
      <vt:lpstr>思源黑体 CN Bold</vt:lpstr>
      <vt:lpstr>思源黑体 CN Light</vt:lpstr>
      <vt:lpstr>思源黑体 CN Medium</vt:lpstr>
      <vt:lpstr>汉仪书宋二KW</vt:lpstr>
      <vt:lpstr>微软雅黑</vt:lpstr>
      <vt:lpstr>SimSong Regular</vt:lpstr>
      <vt:lpstr>Arial Black</vt:lpstr>
      <vt:lpstr>Baloo Tammudu 2 Regular</vt:lpstr>
      <vt:lpstr>李白赋诗游龙惊鸿</vt:lpstr>
      <vt:lpstr>ZiYuFangYueDuKaiTi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lkx</cp:lastModifiedBy>
  <cp:revision>216</cp:revision>
  <dcterms:created xsi:type="dcterms:W3CDTF">2025-03-27T17:53:57Z</dcterms:created>
  <dcterms:modified xsi:type="dcterms:W3CDTF">2025-03-27T17:53:57Z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B3C025B7C9974B6E145AE567177C2610_41</vt:lpwstr>
  </property>
  <property fmtid="{D5CDD505-2E9C-101B-9397-08002B2CF9AE}" pid="3" name="KSOProductBuildVer">
    <vt:lpwstr>2052-7.2.2.8955</vt:lpwstr>
  </property>
</Properties>
</file>