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1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E98B4D-3082-76C8-704A-7C0A7CE92E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A31D2B7-9634-0CDD-FB97-3698CA52C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49CEA2B-AE13-9640-816C-64736E9CD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B85F-E85C-4019-9C83-412B8DC109BF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E801EA-BE36-C1D2-9F2F-D73583A56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D9F84C9-AD22-3485-E4B7-062E5844B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9E23-ECF5-4974-8470-1EAAD39F37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7781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B518BF-6EB5-D0DB-E097-AAB7943C8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ADCFE7E-8626-5688-D099-0DCA906E75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712B699-7952-3E17-7E4C-1FD9774F3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B85F-E85C-4019-9C83-412B8DC109BF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13C0CC3-15CA-7AF4-3618-6F5A86615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A7B0A9E-4A11-A6A9-CFA3-CFEF70FD5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9E23-ECF5-4974-8470-1EAAD39F37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6219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27BC330-6977-F99F-9606-6173F2FC5E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73D2782-F20A-91F4-5A88-FB6FE2622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AEAC136-0D73-D2BF-AE3D-C568B934B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B85F-E85C-4019-9C83-412B8DC109BF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853EC62-D420-1EAC-D298-433E07AF3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ACDF7C-8986-C0C8-1657-08096C1C8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9E23-ECF5-4974-8470-1EAAD39F37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0981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E3D79F-AAC1-6A72-E150-3876A33C9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91B2432-8DB9-C0B9-53AE-F8193DB2F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C0CE85D-EA5C-1FC4-C2F6-CD17A2182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B85F-E85C-4019-9C83-412B8DC109BF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D3347C-9A19-39E8-B62A-40E6953E3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07167B2-4786-6F3F-A328-8EE07024E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9E23-ECF5-4974-8470-1EAAD39F37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5984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1C633A-9720-1049-1136-BCF023E34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280C4DF-BC4D-5DDF-FAE8-3DA7C425A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AF8D7A4-834F-19F5-F9A7-7525C9E15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B85F-E85C-4019-9C83-412B8DC109BF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C8F2D3F-DF4B-C678-A65E-9289C82AD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76B4CFD-2C28-24E6-C58C-459755078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9E23-ECF5-4974-8470-1EAAD39F37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3193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D6ABF8-1CFA-9B16-FFAC-6D3D9A3C6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2BFF6B-B511-2F19-A152-0D5E5B04B4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CB1EC9A-7E9F-2817-331D-496ABA3261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1B66AD2-9105-9B4F-7EC3-D09034AC6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B85F-E85C-4019-9C83-412B8DC109BF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DEB9CFF-1878-DE01-9E37-69D2703AB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63D36EB-25FC-EC26-7AD7-257F38DCF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9E23-ECF5-4974-8470-1EAAD39F37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2007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8954C6-D1BC-B005-7769-D1440BDB4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08056D3-8A69-9CC5-D41C-875823429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35D14DF-4D3A-B98F-DB75-CC0A8AD8F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B4C19D5-1DD9-0731-2C51-8565C24AC9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FBA5D66-CDE2-BFAF-8FE4-A1663E36BE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0775B9F-4CDB-4F04-557C-2733E279B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B85F-E85C-4019-9C83-412B8DC109BF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75BB342-7B2D-EB71-AEAF-FB7C58E4F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E706FB1-086C-2CA3-09E8-50D4DBFEE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9E23-ECF5-4974-8470-1EAAD39F37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4075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8CE91D-2D8D-B7D2-8D7E-F1B0A813C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F4E434F-633B-47F4-EFAC-06E2DFB2B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B85F-E85C-4019-9C83-412B8DC109BF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E6DCFF7-DD6D-2D84-FB9A-4BF3DA962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CD43C9C-D5F8-C276-EFFF-5A7C74312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9E23-ECF5-4974-8470-1EAAD39F37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1304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F11F81D-4750-83B1-5A5E-3E91A5430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B85F-E85C-4019-9C83-412B8DC109BF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CAD14CD-374C-740A-285D-AFEB88DC2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2C6D35A-FEE2-15DB-1D9A-5B2DDFF7E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9E23-ECF5-4974-8470-1EAAD39F37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3475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C5F306-4DBE-E706-EF0E-F4EFAAAB4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5BF0D5-DBFA-E6E1-0013-B815D29A0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9CD6139-EE57-207D-EFF1-8D3E24C73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055A665-598A-BDBD-9914-8EB0D86C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B85F-E85C-4019-9C83-412B8DC109BF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9E049C4-C1E8-BD58-A4E8-D236B93F9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E281E7C-A538-C418-295D-A944A2833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9E23-ECF5-4974-8470-1EAAD39F37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4934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41866C-636B-29EF-1128-2B0944C22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8B6D55E-F649-F726-60D9-11B2339509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29388C1-ED6A-5A2F-C9CC-1AE4B1D0CB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2383AC7-81E8-B720-6451-39254B818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B85F-E85C-4019-9C83-412B8DC109BF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D5F3DE4-C219-5B57-301E-4D798F3A5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902FAB5-A8C4-4D38-82DA-066E7D2BC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9E23-ECF5-4974-8470-1EAAD39F37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518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24B4A3A-6843-DBEA-1E69-36D780822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EABA211-EC20-D675-AF9E-E6CC9431F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EC5A5F-14D4-7C98-9795-54CBD0F985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4B85F-E85C-4019-9C83-412B8DC109BF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2EEE6F-2D4B-674E-0CD1-4FCDA08042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31C0F2F-2580-8268-93EB-A68562CBD5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B9E23-ECF5-4974-8470-1EAAD39F37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269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52AC62-88CC-5420-ACEA-53F0B3C5DA1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235200"/>
            <a:ext cx="9144000" cy="2387600"/>
          </a:xfrm>
        </p:spPr>
        <p:txBody>
          <a:bodyPr/>
          <a:lstStyle/>
          <a:p>
            <a:pPr algn="ctr"/>
            <a:r>
              <a:rPr lang="zh-CN" altLang="en-US" b="1" dirty="0"/>
              <a:t>贪心算法（</a:t>
            </a:r>
            <a:r>
              <a:rPr lang="en-US" altLang="zh-CN" b="1" dirty="0"/>
              <a:t>2</a:t>
            </a:r>
            <a:r>
              <a:rPr lang="zh-CN" altLang="en-US" b="1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767411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2BC93343-FBFF-125C-BDBA-E447393BCC08}"/>
              </a:ext>
            </a:extLst>
          </p:cNvPr>
          <p:cNvSpPr txBox="1"/>
          <p:nvPr/>
        </p:nvSpPr>
        <p:spPr>
          <a:xfrm>
            <a:off x="589144" y="42958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/>
              <a:t>一般情况：</a:t>
            </a:r>
            <a:endParaRPr lang="en-US" altLang="zh-CN" sz="2800" b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240D40D-7EA9-97A1-5787-04E6739E7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566" y="2454710"/>
            <a:ext cx="6666622" cy="558856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B13A64B8-A547-B4B9-33B1-BAF7217295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566" y="1516388"/>
            <a:ext cx="10657772" cy="938322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7FEA799E-F61F-5651-FDED-FD5C83874E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566" y="891249"/>
            <a:ext cx="8951793" cy="699024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85002C7D-BCC7-0484-788F-A95C788D5E4A}"/>
              </a:ext>
            </a:extLst>
          </p:cNvPr>
          <p:cNvSpPr txBox="1"/>
          <p:nvPr/>
        </p:nvSpPr>
        <p:spPr>
          <a:xfrm>
            <a:off x="516173" y="3258700"/>
            <a:ext cx="894187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/>
              <a:t>则</a:t>
            </a:r>
            <a:r>
              <a:rPr lang="en-US" altLang="zh-CN" sz="2400" dirty="0"/>
              <a:t>B</a:t>
            </a:r>
            <a:r>
              <a:rPr lang="zh-CN" altLang="en-US" sz="2400" dirty="0"/>
              <a:t>一定是最优解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b="1" dirty="0"/>
              <a:t>归纳基础：</a:t>
            </a:r>
            <a:r>
              <a:rPr lang="en-US" altLang="zh-CN" sz="2400" dirty="0"/>
              <a:t>B</a:t>
            </a:r>
            <a:r>
              <a:rPr lang="zh-CN" altLang="en-US" sz="2400" dirty="0"/>
              <a:t>中存在最优解包含</a:t>
            </a:r>
            <a:r>
              <a:rPr lang="en-US" altLang="zh-CN" sz="2400" dirty="0"/>
              <a:t>  a(k+1)  </a:t>
            </a:r>
            <a:r>
              <a:rPr lang="zh-CN" altLang="en-US" sz="2400" dirty="0"/>
              <a:t>（结束时间最早的活动）</a:t>
            </a:r>
            <a:endParaRPr lang="en-US" altLang="zh-CN" sz="2400" dirty="0"/>
          </a:p>
          <a:p>
            <a:endParaRPr lang="en-US" altLang="zh-CN" sz="2400" b="1" dirty="0"/>
          </a:p>
          <a:p>
            <a:r>
              <a:rPr lang="zh-CN" altLang="en-US" sz="2400" dirty="0"/>
              <a:t>让</a:t>
            </a:r>
            <a:r>
              <a:rPr lang="en-US" altLang="zh-CN" sz="2400" dirty="0"/>
              <a:t>B</a:t>
            </a:r>
            <a:r>
              <a:rPr lang="zh-CN" altLang="en-US" sz="2400" dirty="0"/>
              <a:t>包含  </a:t>
            </a:r>
            <a:r>
              <a:rPr lang="en-US" altLang="zh-CN" sz="2400" dirty="0"/>
              <a:t>a(k+1)  </a:t>
            </a:r>
            <a:r>
              <a:rPr lang="zh-CN" altLang="en-US" sz="2400" dirty="0"/>
              <a:t>，则</a:t>
            </a: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DEB65FE5-5345-DEC3-8EF5-491E2BD3A0B2}"/>
              </a:ext>
            </a:extLst>
          </p:cNvPr>
          <p:cNvSpPr/>
          <p:nvPr/>
        </p:nvSpPr>
        <p:spPr>
          <a:xfrm>
            <a:off x="8260285" y="1516388"/>
            <a:ext cx="1129192" cy="93832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46767423-9024-ECCC-C448-0F69A294AA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2271" y="5411260"/>
            <a:ext cx="5835864" cy="921844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54874BC7-E70A-CB87-F7CD-A300A40E683F}"/>
              </a:ext>
            </a:extLst>
          </p:cNvPr>
          <p:cNvSpPr txBox="1"/>
          <p:nvPr/>
        </p:nvSpPr>
        <p:spPr>
          <a:xfrm>
            <a:off x="8824881" y="4926113"/>
            <a:ext cx="25897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归纳基础由算法原理得出</a:t>
            </a:r>
          </a:p>
        </p:txBody>
      </p:sp>
    </p:spTree>
    <p:extLst>
      <p:ext uri="{BB962C8B-B14F-4D97-AF65-F5344CB8AC3E}">
        <p14:creationId xmlns:p14="http://schemas.microsoft.com/office/powerpoint/2010/main" val="737880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81979C61-7CE8-F2D8-2CA4-21C521A508B2}"/>
              </a:ext>
            </a:extLst>
          </p:cNvPr>
          <p:cNvSpPr txBox="1"/>
          <p:nvPr/>
        </p:nvSpPr>
        <p:spPr>
          <a:xfrm>
            <a:off x="546186" y="509364"/>
            <a:ext cx="852669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/>
              <a:t>延迟调度问题（交换论证）：</a:t>
            </a:r>
            <a:endParaRPr lang="en-US" altLang="zh-CN" sz="2400" b="1" dirty="0"/>
          </a:p>
          <a:p>
            <a:r>
              <a:rPr lang="zh-CN" altLang="en-US" sz="2000" dirty="0"/>
              <a:t>每个任务有不同的任务时间与截止时间，求如何排序让最大延迟时间最短</a:t>
            </a:r>
            <a:endParaRPr lang="en-US" altLang="zh-CN" sz="2000" dirty="0"/>
          </a:p>
          <a:p>
            <a:r>
              <a:rPr lang="zh-CN" altLang="en-US" sz="2000" dirty="0"/>
              <a:t>方案：按截止时间从小到大来做</a:t>
            </a:r>
            <a:endParaRPr lang="en-US" altLang="zh-CN" sz="2000" dirty="0"/>
          </a:p>
          <a:p>
            <a:r>
              <a:rPr lang="zh-CN" altLang="en-US" sz="2000" dirty="0"/>
              <a:t>正确性：交换论证</a:t>
            </a:r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id="{B21EEEF6-48AE-BF81-33BE-4DA5966CF599}"/>
              </a:ext>
            </a:extLst>
          </p:cNvPr>
          <p:cNvSpPr/>
          <p:nvPr/>
        </p:nvSpPr>
        <p:spPr>
          <a:xfrm>
            <a:off x="687334" y="2565954"/>
            <a:ext cx="1190561" cy="2638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A16D9205-0100-26F6-6E71-B248A5E54A47}"/>
              </a:ext>
            </a:extLst>
          </p:cNvPr>
          <p:cNvSpPr/>
          <p:nvPr/>
        </p:nvSpPr>
        <p:spPr>
          <a:xfrm>
            <a:off x="1877895" y="2565954"/>
            <a:ext cx="2203152" cy="26388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09B8E7D7-4D4B-5C9F-C7F7-157539210084}"/>
              </a:ext>
            </a:extLst>
          </p:cNvPr>
          <p:cNvSpPr/>
          <p:nvPr/>
        </p:nvSpPr>
        <p:spPr>
          <a:xfrm>
            <a:off x="687334" y="3357715"/>
            <a:ext cx="2203152" cy="26388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1359092D-DC2F-3F22-562C-661192DAC56F}"/>
              </a:ext>
            </a:extLst>
          </p:cNvPr>
          <p:cNvSpPr/>
          <p:nvPr/>
        </p:nvSpPr>
        <p:spPr>
          <a:xfrm>
            <a:off x="2890486" y="3357715"/>
            <a:ext cx="1190561" cy="2638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ECFC7189-1ABC-A39C-3576-FAA73D43284E}"/>
              </a:ext>
            </a:extLst>
          </p:cNvPr>
          <p:cNvSpPr/>
          <p:nvPr/>
        </p:nvSpPr>
        <p:spPr>
          <a:xfrm>
            <a:off x="687334" y="4687712"/>
            <a:ext cx="1190561" cy="2638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A48A3138-1BA5-026C-DD2E-A3CA49DEA106}"/>
              </a:ext>
            </a:extLst>
          </p:cNvPr>
          <p:cNvSpPr/>
          <p:nvPr/>
        </p:nvSpPr>
        <p:spPr>
          <a:xfrm>
            <a:off x="1877895" y="4687712"/>
            <a:ext cx="2203152" cy="26388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D40556B7-A9B6-AF01-D304-BEF330897867}"/>
              </a:ext>
            </a:extLst>
          </p:cNvPr>
          <p:cNvSpPr/>
          <p:nvPr/>
        </p:nvSpPr>
        <p:spPr>
          <a:xfrm>
            <a:off x="687334" y="5752431"/>
            <a:ext cx="2203152" cy="26388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2C4CCCAA-D714-482B-F32F-5237DBD516E2}"/>
              </a:ext>
            </a:extLst>
          </p:cNvPr>
          <p:cNvSpPr/>
          <p:nvPr/>
        </p:nvSpPr>
        <p:spPr>
          <a:xfrm>
            <a:off x="2890486" y="5752431"/>
            <a:ext cx="1190561" cy="2638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378A138D-0F32-3A3E-9154-4034A47DDD1A}"/>
              </a:ext>
            </a:extLst>
          </p:cNvPr>
          <p:cNvCxnSpPr/>
          <p:nvPr/>
        </p:nvCxnSpPr>
        <p:spPr>
          <a:xfrm>
            <a:off x="3626916" y="2345025"/>
            <a:ext cx="0" cy="220929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7FC9EBB9-97C4-B842-B3EB-ECDB9C7E110D}"/>
              </a:ext>
            </a:extLst>
          </p:cNvPr>
          <p:cNvCxnSpPr/>
          <p:nvPr/>
        </p:nvCxnSpPr>
        <p:spPr>
          <a:xfrm>
            <a:off x="3626916" y="3136786"/>
            <a:ext cx="0" cy="220929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776A546F-FB08-0ED1-79A2-957890B81B87}"/>
              </a:ext>
            </a:extLst>
          </p:cNvPr>
          <p:cNvCxnSpPr/>
          <p:nvPr/>
        </p:nvCxnSpPr>
        <p:spPr>
          <a:xfrm>
            <a:off x="2318732" y="3136786"/>
            <a:ext cx="0" cy="220929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8125F7EB-9158-C6F1-0C1B-5FBF87E216C8}"/>
              </a:ext>
            </a:extLst>
          </p:cNvPr>
          <p:cNvCxnSpPr/>
          <p:nvPr/>
        </p:nvCxnSpPr>
        <p:spPr>
          <a:xfrm>
            <a:off x="1171128" y="4466783"/>
            <a:ext cx="0" cy="220929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C7CE09FB-0317-F8A0-7B3E-0E17F1041A15}"/>
              </a:ext>
            </a:extLst>
          </p:cNvPr>
          <p:cNvCxnSpPr>
            <a:cxnSpLocks/>
          </p:cNvCxnSpPr>
          <p:nvPr/>
        </p:nvCxnSpPr>
        <p:spPr>
          <a:xfrm>
            <a:off x="2318732" y="2185466"/>
            <a:ext cx="1762315" cy="0"/>
          </a:xfrm>
          <a:prstGeom prst="straightConnector1">
            <a:avLst/>
          </a:prstGeom>
          <a:ln w="28575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34EE4F50-125A-CBC1-70B5-390B90B6E35C}"/>
              </a:ext>
            </a:extLst>
          </p:cNvPr>
          <p:cNvCxnSpPr>
            <a:cxnSpLocks/>
          </p:cNvCxnSpPr>
          <p:nvPr/>
        </p:nvCxnSpPr>
        <p:spPr>
          <a:xfrm>
            <a:off x="2318732" y="3017942"/>
            <a:ext cx="571754" cy="0"/>
          </a:xfrm>
          <a:prstGeom prst="straightConnector1">
            <a:avLst/>
          </a:prstGeom>
          <a:ln w="28575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D19ED5AA-C5A9-45EB-6E0C-520D9A9FE76F}"/>
              </a:ext>
            </a:extLst>
          </p:cNvPr>
          <p:cNvCxnSpPr>
            <a:cxnSpLocks/>
          </p:cNvCxnSpPr>
          <p:nvPr/>
        </p:nvCxnSpPr>
        <p:spPr>
          <a:xfrm>
            <a:off x="3626916" y="3017942"/>
            <a:ext cx="454131" cy="0"/>
          </a:xfrm>
          <a:prstGeom prst="straightConnector1">
            <a:avLst/>
          </a:prstGeom>
          <a:ln w="28575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AD8BE99E-E081-B978-F930-A7588842F22B}"/>
              </a:ext>
            </a:extLst>
          </p:cNvPr>
          <p:cNvCxnSpPr/>
          <p:nvPr/>
        </p:nvCxnSpPr>
        <p:spPr>
          <a:xfrm>
            <a:off x="2318732" y="2345025"/>
            <a:ext cx="0" cy="220929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3A279A8C-70C1-82AD-F382-C0B51F3C0861}"/>
              </a:ext>
            </a:extLst>
          </p:cNvPr>
          <p:cNvCxnSpPr/>
          <p:nvPr/>
        </p:nvCxnSpPr>
        <p:spPr>
          <a:xfrm>
            <a:off x="1576164" y="4466783"/>
            <a:ext cx="0" cy="220929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>
            <a:extLst>
              <a:ext uri="{FF2B5EF4-FFF2-40B4-BE49-F238E27FC236}">
                <a16:creationId xmlns:a16="http://schemas.microsoft.com/office/drawing/2014/main" id="{7ED647D3-23A9-6AF4-A875-3FEB0ED04A9B}"/>
              </a:ext>
            </a:extLst>
          </p:cNvPr>
          <p:cNvCxnSpPr/>
          <p:nvPr/>
        </p:nvCxnSpPr>
        <p:spPr>
          <a:xfrm>
            <a:off x="1576164" y="5531502"/>
            <a:ext cx="0" cy="220929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AD567143-C35C-F7FD-87E4-1EB8D67503E5}"/>
              </a:ext>
            </a:extLst>
          </p:cNvPr>
          <p:cNvCxnSpPr/>
          <p:nvPr/>
        </p:nvCxnSpPr>
        <p:spPr>
          <a:xfrm>
            <a:off x="1150672" y="5531502"/>
            <a:ext cx="0" cy="220929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>
            <a:extLst>
              <a:ext uri="{FF2B5EF4-FFF2-40B4-BE49-F238E27FC236}">
                <a16:creationId xmlns:a16="http://schemas.microsoft.com/office/drawing/2014/main" id="{BD0D245E-9E49-C1F2-70D7-C5A7316A8C6B}"/>
              </a:ext>
            </a:extLst>
          </p:cNvPr>
          <p:cNvCxnSpPr>
            <a:cxnSpLocks/>
          </p:cNvCxnSpPr>
          <p:nvPr/>
        </p:nvCxnSpPr>
        <p:spPr>
          <a:xfrm>
            <a:off x="1150672" y="4301813"/>
            <a:ext cx="2930375" cy="0"/>
          </a:xfrm>
          <a:prstGeom prst="straightConnector1">
            <a:avLst/>
          </a:prstGeom>
          <a:ln w="28575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AAE709BC-3792-0686-75EF-7C2EF3615A8F}"/>
              </a:ext>
            </a:extLst>
          </p:cNvPr>
          <p:cNvCxnSpPr>
            <a:cxnSpLocks/>
          </p:cNvCxnSpPr>
          <p:nvPr/>
        </p:nvCxnSpPr>
        <p:spPr>
          <a:xfrm>
            <a:off x="1576164" y="4072603"/>
            <a:ext cx="301731" cy="0"/>
          </a:xfrm>
          <a:prstGeom prst="straightConnector1">
            <a:avLst/>
          </a:prstGeom>
          <a:ln w="28575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>
            <a:extLst>
              <a:ext uri="{FF2B5EF4-FFF2-40B4-BE49-F238E27FC236}">
                <a16:creationId xmlns:a16="http://schemas.microsoft.com/office/drawing/2014/main" id="{15990D74-B80D-9C40-70C4-30E567B8491D}"/>
              </a:ext>
            </a:extLst>
          </p:cNvPr>
          <p:cNvCxnSpPr>
            <a:cxnSpLocks/>
          </p:cNvCxnSpPr>
          <p:nvPr/>
        </p:nvCxnSpPr>
        <p:spPr>
          <a:xfrm>
            <a:off x="1150672" y="5374615"/>
            <a:ext cx="1739814" cy="0"/>
          </a:xfrm>
          <a:prstGeom prst="straightConnector1">
            <a:avLst/>
          </a:prstGeom>
          <a:ln w="28575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>
            <a:extLst>
              <a:ext uri="{FF2B5EF4-FFF2-40B4-BE49-F238E27FC236}">
                <a16:creationId xmlns:a16="http://schemas.microsoft.com/office/drawing/2014/main" id="{C190CEB6-5E5C-2529-C314-732FF2889FD7}"/>
              </a:ext>
            </a:extLst>
          </p:cNvPr>
          <p:cNvCxnSpPr>
            <a:cxnSpLocks/>
          </p:cNvCxnSpPr>
          <p:nvPr/>
        </p:nvCxnSpPr>
        <p:spPr>
          <a:xfrm>
            <a:off x="1576164" y="5220071"/>
            <a:ext cx="2504883" cy="0"/>
          </a:xfrm>
          <a:prstGeom prst="straightConnector1">
            <a:avLst/>
          </a:prstGeom>
          <a:ln w="28575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矩形: 圆角 43">
            <a:extLst>
              <a:ext uri="{FF2B5EF4-FFF2-40B4-BE49-F238E27FC236}">
                <a16:creationId xmlns:a16="http://schemas.microsoft.com/office/drawing/2014/main" id="{616F89A1-2536-2C00-294F-6DA6BFBFDC5C}"/>
              </a:ext>
            </a:extLst>
          </p:cNvPr>
          <p:cNvSpPr/>
          <p:nvPr/>
        </p:nvSpPr>
        <p:spPr>
          <a:xfrm>
            <a:off x="6284199" y="2303608"/>
            <a:ext cx="1190561" cy="2638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: 圆角 44">
            <a:extLst>
              <a:ext uri="{FF2B5EF4-FFF2-40B4-BE49-F238E27FC236}">
                <a16:creationId xmlns:a16="http://schemas.microsoft.com/office/drawing/2014/main" id="{B8312A17-67FE-F367-9DC3-61D8D7C90353}"/>
              </a:ext>
            </a:extLst>
          </p:cNvPr>
          <p:cNvSpPr/>
          <p:nvPr/>
        </p:nvSpPr>
        <p:spPr>
          <a:xfrm>
            <a:off x="7474760" y="2303608"/>
            <a:ext cx="2203152" cy="26388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矩形: 圆角 45">
            <a:extLst>
              <a:ext uri="{FF2B5EF4-FFF2-40B4-BE49-F238E27FC236}">
                <a16:creationId xmlns:a16="http://schemas.microsoft.com/office/drawing/2014/main" id="{E31F0E90-1400-9E9D-0893-A18CE0CD0630}"/>
              </a:ext>
            </a:extLst>
          </p:cNvPr>
          <p:cNvSpPr/>
          <p:nvPr/>
        </p:nvSpPr>
        <p:spPr>
          <a:xfrm>
            <a:off x="6284199" y="3368327"/>
            <a:ext cx="2203152" cy="26388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: 圆角 46">
            <a:extLst>
              <a:ext uri="{FF2B5EF4-FFF2-40B4-BE49-F238E27FC236}">
                <a16:creationId xmlns:a16="http://schemas.microsoft.com/office/drawing/2014/main" id="{1521D41E-8370-8A10-8452-78DAB8CEE71A}"/>
              </a:ext>
            </a:extLst>
          </p:cNvPr>
          <p:cNvSpPr/>
          <p:nvPr/>
        </p:nvSpPr>
        <p:spPr>
          <a:xfrm>
            <a:off x="8487351" y="3368327"/>
            <a:ext cx="1190561" cy="2638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8" name="直接连接符 47">
            <a:extLst>
              <a:ext uri="{FF2B5EF4-FFF2-40B4-BE49-F238E27FC236}">
                <a16:creationId xmlns:a16="http://schemas.microsoft.com/office/drawing/2014/main" id="{FDBF4E0E-695A-74AB-73F6-6EB08D71FBB3}"/>
              </a:ext>
            </a:extLst>
          </p:cNvPr>
          <p:cNvCxnSpPr/>
          <p:nvPr/>
        </p:nvCxnSpPr>
        <p:spPr>
          <a:xfrm>
            <a:off x="8799311" y="2101814"/>
            <a:ext cx="0" cy="220929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>
            <a:extLst>
              <a:ext uri="{FF2B5EF4-FFF2-40B4-BE49-F238E27FC236}">
                <a16:creationId xmlns:a16="http://schemas.microsoft.com/office/drawing/2014/main" id="{7F1D6B99-4EEA-525B-07F9-1CAC9CF4FB3F}"/>
              </a:ext>
            </a:extLst>
          </p:cNvPr>
          <p:cNvCxnSpPr/>
          <p:nvPr/>
        </p:nvCxnSpPr>
        <p:spPr>
          <a:xfrm>
            <a:off x="9351633" y="2104158"/>
            <a:ext cx="0" cy="220929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>
            <a:extLst>
              <a:ext uri="{FF2B5EF4-FFF2-40B4-BE49-F238E27FC236}">
                <a16:creationId xmlns:a16="http://schemas.microsoft.com/office/drawing/2014/main" id="{15898A5A-7E66-2001-B86C-64EA6B74E741}"/>
              </a:ext>
            </a:extLst>
          </p:cNvPr>
          <p:cNvCxnSpPr/>
          <p:nvPr/>
        </p:nvCxnSpPr>
        <p:spPr>
          <a:xfrm>
            <a:off x="9338337" y="3147398"/>
            <a:ext cx="0" cy="220929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>
            <a:extLst>
              <a:ext uri="{FF2B5EF4-FFF2-40B4-BE49-F238E27FC236}">
                <a16:creationId xmlns:a16="http://schemas.microsoft.com/office/drawing/2014/main" id="{D93C8644-A902-6D8B-2A77-5D40F9EA265D}"/>
              </a:ext>
            </a:extLst>
          </p:cNvPr>
          <p:cNvCxnSpPr/>
          <p:nvPr/>
        </p:nvCxnSpPr>
        <p:spPr>
          <a:xfrm>
            <a:off x="8790107" y="3147398"/>
            <a:ext cx="0" cy="220929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>
            <a:extLst>
              <a:ext uri="{FF2B5EF4-FFF2-40B4-BE49-F238E27FC236}">
                <a16:creationId xmlns:a16="http://schemas.microsoft.com/office/drawing/2014/main" id="{CE98E50B-8FF2-8014-42EB-C8F50FE2D813}"/>
              </a:ext>
            </a:extLst>
          </p:cNvPr>
          <p:cNvCxnSpPr>
            <a:cxnSpLocks/>
          </p:cNvCxnSpPr>
          <p:nvPr/>
        </p:nvCxnSpPr>
        <p:spPr>
          <a:xfrm>
            <a:off x="8799311" y="1917709"/>
            <a:ext cx="878601" cy="0"/>
          </a:xfrm>
          <a:prstGeom prst="straightConnector1">
            <a:avLst/>
          </a:prstGeom>
          <a:ln w="28575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>
            <a:extLst>
              <a:ext uri="{FF2B5EF4-FFF2-40B4-BE49-F238E27FC236}">
                <a16:creationId xmlns:a16="http://schemas.microsoft.com/office/drawing/2014/main" id="{F14789AD-2DB3-7045-5967-0FA09FD780E6}"/>
              </a:ext>
            </a:extLst>
          </p:cNvPr>
          <p:cNvCxnSpPr>
            <a:cxnSpLocks/>
          </p:cNvCxnSpPr>
          <p:nvPr/>
        </p:nvCxnSpPr>
        <p:spPr>
          <a:xfrm>
            <a:off x="9351633" y="2835967"/>
            <a:ext cx="326279" cy="0"/>
          </a:xfrm>
          <a:prstGeom prst="straightConnector1">
            <a:avLst/>
          </a:prstGeom>
          <a:ln w="28575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矩形: 圆角 58">
            <a:extLst>
              <a:ext uri="{FF2B5EF4-FFF2-40B4-BE49-F238E27FC236}">
                <a16:creationId xmlns:a16="http://schemas.microsoft.com/office/drawing/2014/main" id="{DA5638EF-4B63-7A60-3EEC-DEB241B9565C}"/>
              </a:ext>
            </a:extLst>
          </p:cNvPr>
          <p:cNvSpPr/>
          <p:nvPr/>
        </p:nvSpPr>
        <p:spPr>
          <a:xfrm>
            <a:off x="6356818" y="4687712"/>
            <a:ext cx="1190561" cy="2638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: 圆角 59">
            <a:extLst>
              <a:ext uri="{FF2B5EF4-FFF2-40B4-BE49-F238E27FC236}">
                <a16:creationId xmlns:a16="http://schemas.microsoft.com/office/drawing/2014/main" id="{B1D75DA6-800F-51D6-E8D8-E37E714B13EF}"/>
              </a:ext>
            </a:extLst>
          </p:cNvPr>
          <p:cNvSpPr/>
          <p:nvPr/>
        </p:nvSpPr>
        <p:spPr>
          <a:xfrm>
            <a:off x="7547379" y="4687712"/>
            <a:ext cx="2203152" cy="26388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矩形: 圆角 60">
            <a:extLst>
              <a:ext uri="{FF2B5EF4-FFF2-40B4-BE49-F238E27FC236}">
                <a16:creationId xmlns:a16="http://schemas.microsoft.com/office/drawing/2014/main" id="{4A39DC04-0BF1-C4B3-F675-BE25F12264DA}"/>
              </a:ext>
            </a:extLst>
          </p:cNvPr>
          <p:cNvSpPr/>
          <p:nvPr/>
        </p:nvSpPr>
        <p:spPr>
          <a:xfrm>
            <a:off x="6356818" y="5752431"/>
            <a:ext cx="2203152" cy="26388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矩形: 圆角 61">
            <a:extLst>
              <a:ext uri="{FF2B5EF4-FFF2-40B4-BE49-F238E27FC236}">
                <a16:creationId xmlns:a16="http://schemas.microsoft.com/office/drawing/2014/main" id="{08C2593C-8408-7675-BFC4-854B1CA5BD5D}"/>
              </a:ext>
            </a:extLst>
          </p:cNvPr>
          <p:cNvSpPr/>
          <p:nvPr/>
        </p:nvSpPr>
        <p:spPr>
          <a:xfrm>
            <a:off x="8559970" y="5752431"/>
            <a:ext cx="1190561" cy="2638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3" name="直接连接符 62">
            <a:extLst>
              <a:ext uri="{FF2B5EF4-FFF2-40B4-BE49-F238E27FC236}">
                <a16:creationId xmlns:a16="http://schemas.microsoft.com/office/drawing/2014/main" id="{81C143B4-8D07-DA50-DA15-C695FBA49A29}"/>
              </a:ext>
            </a:extLst>
          </p:cNvPr>
          <p:cNvCxnSpPr/>
          <p:nvPr/>
        </p:nvCxnSpPr>
        <p:spPr>
          <a:xfrm>
            <a:off x="6840612" y="4466783"/>
            <a:ext cx="0" cy="220929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连接符 63">
            <a:extLst>
              <a:ext uri="{FF2B5EF4-FFF2-40B4-BE49-F238E27FC236}">
                <a16:creationId xmlns:a16="http://schemas.microsoft.com/office/drawing/2014/main" id="{57E3AFD6-7B91-6C3E-97BF-AAE0F08D80EA}"/>
              </a:ext>
            </a:extLst>
          </p:cNvPr>
          <p:cNvCxnSpPr/>
          <p:nvPr/>
        </p:nvCxnSpPr>
        <p:spPr>
          <a:xfrm>
            <a:off x="9338337" y="4466783"/>
            <a:ext cx="0" cy="220929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连接符 64">
            <a:extLst>
              <a:ext uri="{FF2B5EF4-FFF2-40B4-BE49-F238E27FC236}">
                <a16:creationId xmlns:a16="http://schemas.microsoft.com/office/drawing/2014/main" id="{1C7FD273-0B2F-BC03-ED0A-21283B094790}"/>
              </a:ext>
            </a:extLst>
          </p:cNvPr>
          <p:cNvCxnSpPr/>
          <p:nvPr/>
        </p:nvCxnSpPr>
        <p:spPr>
          <a:xfrm>
            <a:off x="9338337" y="5531502"/>
            <a:ext cx="0" cy="220929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连接符 65">
            <a:extLst>
              <a:ext uri="{FF2B5EF4-FFF2-40B4-BE49-F238E27FC236}">
                <a16:creationId xmlns:a16="http://schemas.microsoft.com/office/drawing/2014/main" id="{47DF7285-BD69-6BF3-5C07-25F3D247799B}"/>
              </a:ext>
            </a:extLst>
          </p:cNvPr>
          <p:cNvCxnSpPr/>
          <p:nvPr/>
        </p:nvCxnSpPr>
        <p:spPr>
          <a:xfrm>
            <a:off x="6820156" y="5531502"/>
            <a:ext cx="0" cy="220929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箭头连接符 66">
            <a:extLst>
              <a:ext uri="{FF2B5EF4-FFF2-40B4-BE49-F238E27FC236}">
                <a16:creationId xmlns:a16="http://schemas.microsoft.com/office/drawing/2014/main" id="{5D4A841C-5940-D58E-C2BC-9E9649D6AE00}"/>
              </a:ext>
            </a:extLst>
          </p:cNvPr>
          <p:cNvCxnSpPr>
            <a:cxnSpLocks/>
          </p:cNvCxnSpPr>
          <p:nvPr/>
        </p:nvCxnSpPr>
        <p:spPr>
          <a:xfrm>
            <a:off x="6820156" y="4301813"/>
            <a:ext cx="2930375" cy="0"/>
          </a:xfrm>
          <a:prstGeom prst="straightConnector1">
            <a:avLst/>
          </a:prstGeom>
          <a:ln w="28575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箭头连接符 68">
            <a:extLst>
              <a:ext uri="{FF2B5EF4-FFF2-40B4-BE49-F238E27FC236}">
                <a16:creationId xmlns:a16="http://schemas.microsoft.com/office/drawing/2014/main" id="{617BC0CA-3202-C279-B2A8-A59FC689C435}"/>
              </a:ext>
            </a:extLst>
          </p:cNvPr>
          <p:cNvCxnSpPr>
            <a:cxnSpLocks/>
          </p:cNvCxnSpPr>
          <p:nvPr/>
        </p:nvCxnSpPr>
        <p:spPr>
          <a:xfrm>
            <a:off x="6820156" y="5374615"/>
            <a:ext cx="1739814" cy="0"/>
          </a:xfrm>
          <a:prstGeom prst="straightConnector1">
            <a:avLst/>
          </a:prstGeom>
          <a:ln w="28575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箭头连接符 69">
            <a:extLst>
              <a:ext uri="{FF2B5EF4-FFF2-40B4-BE49-F238E27FC236}">
                <a16:creationId xmlns:a16="http://schemas.microsoft.com/office/drawing/2014/main" id="{83935FB2-C6BC-7450-67A5-68304A94423E}"/>
              </a:ext>
            </a:extLst>
          </p:cNvPr>
          <p:cNvCxnSpPr>
            <a:cxnSpLocks/>
          </p:cNvCxnSpPr>
          <p:nvPr/>
        </p:nvCxnSpPr>
        <p:spPr>
          <a:xfrm>
            <a:off x="9338337" y="5374615"/>
            <a:ext cx="412194" cy="0"/>
          </a:xfrm>
          <a:prstGeom prst="straightConnector1">
            <a:avLst/>
          </a:prstGeom>
          <a:ln w="28575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303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7920861E-656C-2099-260E-A3599E893C7D}"/>
              </a:ext>
            </a:extLst>
          </p:cNvPr>
          <p:cNvSpPr/>
          <p:nvPr/>
        </p:nvSpPr>
        <p:spPr>
          <a:xfrm>
            <a:off x="3440433" y="3290241"/>
            <a:ext cx="1591836" cy="45344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i</a:t>
            </a:r>
            <a:endParaRPr lang="zh-CN" altLang="en-US" sz="2400" b="1" dirty="0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id="{BF8EA73D-C783-7C40-981D-C148664285C8}"/>
              </a:ext>
            </a:extLst>
          </p:cNvPr>
          <p:cNvSpPr/>
          <p:nvPr/>
        </p:nvSpPr>
        <p:spPr>
          <a:xfrm>
            <a:off x="5032269" y="3290241"/>
            <a:ext cx="2945718" cy="45344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j</a:t>
            </a:r>
            <a:endParaRPr lang="zh-CN" altLang="en-US" sz="2000" b="1" dirty="0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43C3F5B6-3CA6-3968-B735-CB3B35A1BB2A}"/>
              </a:ext>
            </a:extLst>
          </p:cNvPr>
          <p:cNvSpPr/>
          <p:nvPr/>
        </p:nvSpPr>
        <p:spPr>
          <a:xfrm>
            <a:off x="3440433" y="4740731"/>
            <a:ext cx="2945718" cy="52954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j</a:t>
            </a:r>
            <a:endParaRPr lang="zh-CN" altLang="en-US" sz="2400" b="1" dirty="0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C3DFB7D3-24EB-D850-BF78-12A140E26FEB}"/>
              </a:ext>
            </a:extLst>
          </p:cNvPr>
          <p:cNvSpPr/>
          <p:nvPr/>
        </p:nvSpPr>
        <p:spPr>
          <a:xfrm>
            <a:off x="6386151" y="4740731"/>
            <a:ext cx="1591836" cy="52954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i</a:t>
            </a:r>
            <a:endParaRPr lang="zh-CN" altLang="en-US" sz="2400" b="1" dirty="0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4AE859FE-685A-0CF5-3141-BA2CAEC2A649}"/>
              </a:ext>
            </a:extLst>
          </p:cNvPr>
          <p:cNvCxnSpPr>
            <a:cxnSpLocks/>
          </p:cNvCxnSpPr>
          <p:nvPr/>
        </p:nvCxnSpPr>
        <p:spPr>
          <a:xfrm>
            <a:off x="3924227" y="3074162"/>
            <a:ext cx="0" cy="245874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ED26B390-7B51-AA1F-0972-F2B5AAAC49FC}"/>
              </a:ext>
            </a:extLst>
          </p:cNvPr>
          <p:cNvCxnSpPr>
            <a:cxnSpLocks/>
          </p:cNvCxnSpPr>
          <p:nvPr/>
        </p:nvCxnSpPr>
        <p:spPr>
          <a:xfrm>
            <a:off x="4329263" y="3074162"/>
            <a:ext cx="0" cy="245874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AABFF369-5DB5-C11F-E252-B8D1D07253CD}"/>
              </a:ext>
            </a:extLst>
          </p:cNvPr>
          <p:cNvCxnSpPr>
            <a:cxnSpLocks/>
          </p:cNvCxnSpPr>
          <p:nvPr/>
        </p:nvCxnSpPr>
        <p:spPr>
          <a:xfrm>
            <a:off x="4329263" y="4524652"/>
            <a:ext cx="0" cy="245874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F6EDAAAD-E3BB-91AB-D59F-88498D8EE3FA}"/>
              </a:ext>
            </a:extLst>
          </p:cNvPr>
          <p:cNvCxnSpPr>
            <a:cxnSpLocks/>
          </p:cNvCxnSpPr>
          <p:nvPr/>
        </p:nvCxnSpPr>
        <p:spPr>
          <a:xfrm>
            <a:off x="3903771" y="4524652"/>
            <a:ext cx="0" cy="245874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1A02F551-8CC3-2A57-69D9-83C96A0E3307}"/>
              </a:ext>
            </a:extLst>
          </p:cNvPr>
          <p:cNvCxnSpPr>
            <a:cxnSpLocks/>
          </p:cNvCxnSpPr>
          <p:nvPr/>
        </p:nvCxnSpPr>
        <p:spPr>
          <a:xfrm>
            <a:off x="3903771" y="2934137"/>
            <a:ext cx="4074216" cy="0"/>
          </a:xfrm>
          <a:prstGeom prst="straightConnector1">
            <a:avLst/>
          </a:prstGeom>
          <a:ln w="28575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2C56ADA3-950C-4843-C7BA-F637D286EBF1}"/>
              </a:ext>
            </a:extLst>
          </p:cNvPr>
          <p:cNvCxnSpPr>
            <a:cxnSpLocks/>
          </p:cNvCxnSpPr>
          <p:nvPr/>
        </p:nvCxnSpPr>
        <p:spPr>
          <a:xfrm>
            <a:off x="4329263" y="2704927"/>
            <a:ext cx="703006" cy="0"/>
          </a:xfrm>
          <a:prstGeom prst="straightConnector1">
            <a:avLst/>
          </a:prstGeom>
          <a:ln w="28575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D5B6D9F8-030A-B8F8-CF1F-407077566EC7}"/>
              </a:ext>
            </a:extLst>
          </p:cNvPr>
          <p:cNvCxnSpPr>
            <a:cxnSpLocks/>
          </p:cNvCxnSpPr>
          <p:nvPr/>
        </p:nvCxnSpPr>
        <p:spPr>
          <a:xfrm>
            <a:off x="3903771" y="4392710"/>
            <a:ext cx="2326213" cy="0"/>
          </a:xfrm>
          <a:prstGeom prst="straightConnector1">
            <a:avLst/>
          </a:prstGeom>
          <a:ln w="28575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E85A031C-3193-F8C6-EC27-8C6B052D0640}"/>
              </a:ext>
            </a:extLst>
          </p:cNvPr>
          <p:cNvCxnSpPr>
            <a:cxnSpLocks/>
          </p:cNvCxnSpPr>
          <p:nvPr/>
        </p:nvCxnSpPr>
        <p:spPr>
          <a:xfrm>
            <a:off x="4329263" y="4238166"/>
            <a:ext cx="3648724" cy="0"/>
          </a:xfrm>
          <a:prstGeom prst="straightConnector1">
            <a:avLst/>
          </a:prstGeom>
          <a:ln w="28575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>
            <a:extLst>
              <a:ext uri="{FF2B5EF4-FFF2-40B4-BE49-F238E27FC236}">
                <a16:creationId xmlns:a16="http://schemas.microsoft.com/office/drawing/2014/main" id="{8539A050-84AE-A6FE-7FEA-77951F7A9736}"/>
              </a:ext>
            </a:extLst>
          </p:cNvPr>
          <p:cNvSpPr txBox="1"/>
          <p:nvPr/>
        </p:nvSpPr>
        <p:spPr>
          <a:xfrm>
            <a:off x="779388" y="555240"/>
            <a:ext cx="58945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/>
              <a:t>交换  </a:t>
            </a:r>
            <a:r>
              <a:rPr lang="en-US" altLang="zh-CN" sz="2400" dirty="0" err="1"/>
              <a:t>i</a:t>
            </a:r>
            <a:r>
              <a:rPr lang="zh-CN" altLang="en-US" sz="2400" dirty="0"/>
              <a:t>、</a:t>
            </a:r>
            <a:r>
              <a:rPr lang="en-US" altLang="zh-CN" sz="2400" dirty="0"/>
              <a:t>j  </a:t>
            </a:r>
            <a:r>
              <a:rPr lang="zh-CN" altLang="en-US" sz="2400" dirty="0"/>
              <a:t>对其他任务的延迟时间没有影响</a:t>
            </a:r>
            <a:endParaRPr lang="en-US" altLang="zh-CN" sz="2400" dirty="0"/>
          </a:p>
          <a:p>
            <a:r>
              <a:rPr lang="zh-CN" altLang="en-US" sz="2400" dirty="0"/>
              <a:t>交换后不增加  </a:t>
            </a:r>
            <a:r>
              <a:rPr lang="en-US" altLang="zh-CN" sz="2400" dirty="0"/>
              <a:t>j  </a:t>
            </a:r>
            <a:r>
              <a:rPr lang="zh-CN" altLang="en-US" sz="2400" dirty="0"/>
              <a:t>的延迟</a:t>
            </a:r>
            <a:endParaRPr lang="en-US" altLang="zh-CN" sz="2400" dirty="0"/>
          </a:p>
          <a:p>
            <a:r>
              <a:rPr lang="en-US" altLang="zh-CN" sz="2400" dirty="0" err="1"/>
              <a:t>i</a:t>
            </a:r>
            <a:r>
              <a:rPr lang="en-US" altLang="zh-CN" sz="2400" dirty="0"/>
              <a:t>  </a:t>
            </a:r>
            <a:r>
              <a:rPr lang="zh-CN" altLang="en-US" sz="2400" dirty="0"/>
              <a:t>在  </a:t>
            </a:r>
            <a:r>
              <a:rPr lang="en-US" altLang="zh-CN" sz="2400" dirty="0"/>
              <a:t>f2  </a:t>
            </a:r>
            <a:r>
              <a:rPr lang="zh-CN" altLang="en-US" sz="2400" dirty="0"/>
              <a:t>的延迟小于  </a:t>
            </a:r>
            <a:r>
              <a:rPr lang="en-US" altLang="zh-CN" sz="2400" dirty="0"/>
              <a:t>j  </a:t>
            </a:r>
            <a:r>
              <a:rPr lang="zh-CN" altLang="en-US" sz="2400" dirty="0"/>
              <a:t>在  </a:t>
            </a:r>
            <a:r>
              <a:rPr lang="en-US" altLang="zh-CN" sz="2400" dirty="0"/>
              <a:t>f1  </a:t>
            </a:r>
            <a:r>
              <a:rPr lang="zh-CN" altLang="en-US" sz="2400" dirty="0"/>
              <a:t>的延迟</a:t>
            </a:r>
          </a:p>
        </p:txBody>
      </p:sp>
    </p:spTree>
    <p:extLst>
      <p:ext uri="{BB962C8B-B14F-4D97-AF65-F5344CB8AC3E}">
        <p14:creationId xmlns:p14="http://schemas.microsoft.com/office/powerpoint/2010/main" val="554696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28BB2354-2F6F-D9B9-2EFB-9D9596F98182}"/>
              </a:ext>
            </a:extLst>
          </p:cNvPr>
          <p:cNvSpPr txBox="1"/>
          <p:nvPr/>
        </p:nvSpPr>
        <p:spPr>
          <a:xfrm>
            <a:off x="452436" y="1454448"/>
            <a:ext cx="685155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/>
              <a:t>最优前缀码问题：</a:t>
            </a:r>
            <a:endParaRPr lang="en-US" altLang="zh-CN" sz="2400" dirty="0"/>
          </a:p>
          <a:p>
            <a:r>
              <a:rPr lang="zh-CN" altLang="en-US" sz="2400" dirty="0"/>
              <a:t>求前缀码使得平均传输一个字符的位数最小</a:t>
            </a:r>
            <a:endParaRPr lang="en-US" altLang="zh-CN" sz="2400" dirty="0"/>
          </a:p>
          <a:p>
            <a:r>
              <a:rPr lang="zh-CN" altLang="en-US" sz="2400" dirty="0"/>
              <a:t>算法：</a:t>
            </a:r>
            <a:r>
              <a:rPr lang="en-US" altLang="zh-CN" sz="2400" dirty="0"/>
              <a:t>Huffman</a:t>
            </a:r>
            <a:r>
              <a:rPr lang="zh-CN" altLang="en-US" sz="2400" dirty="0"/>
              <a:t>算法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dirty="0"/>
              <a:t>正确性：归纳法</a:t>
            </a:r>
            <a:endParaRPr lang="en-US" altLang="zh-CN" sz="2400" dirty="0"/>
          </a:p>
          <a:p>
            <a:r>
              <a:rPr lang="zh-CN" altLang="en-US" sz="2400" dirty="0"/>
              <a:t>直接看一般情况</a:t>
            </a:r>
            <a:endParaRPr lang="en-US" altLang="zh-CN" sz="2400" dirty="0"/>
          </a:p>
          <a:p>
            <a:r>
              <a:rPr lang="zh-CN" altLang="en-US" sz="2400" dirty="0"/>
              <a:t>我有：算法对规模为</a:t>
            </a:r>
            <a:r>
              <a:rPr lang="en-US" altLang="zh-CN" sz="2400" dirty="0"/>
              <a:t>k</a:t>
            </a:r>
            <a:r>
              <a:rPr lang="zh-CN" altLang="en-US" sz="2400" dirty="0"/>
              <a:t>的字符集都有最佳前缀码</a:t>
            </a:r>
            <a:endParaRPr lang="en-US" altLang="zh-CN" sz="2400" dirty="0"/>
          </a:p>
          <a:p>
            <a:r>
              <a:rPr lang="zh-CN" altLang="en-US" sz="2400" dirty="0"/>
              <a:t>我要：算法对规模为</a:t>
            </a:r>
            <a:r>
              <a:rPr lang="en-US" altLang="zh-CN" sz="2400" dirty="0"/>
              <a:t>k+1</a:t>
            </a:r>
            <a:r>
              <a:rPr lang="zh-CN" altLang="en-US" sz="2400" dirty="0"/>
              <a:t>的字符集都有最佳前缀码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1159F307-FCF3-6FB1-392D-7C3C017A85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5596" y="1338494"/>
            <a:ext cx="3364758" cy="342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397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>
            <a:extLst>
              <a:ext uri="{FF2B5EF4-FFF2-40B4-BE49-F238E27FC236}">
                <a16:creationId xmlns:a16="http://schemas.microsoft.com/office/drawing/2014/main" id="{73220211-5A45-4604-743F-23BEC0809FDC}"/>
              </a:ext>
            </a:extLst>
          </p:cNvPr>
          <p:cNvSpPr/>
          <p:nvPr/>
        </p:nvSpPr>
        <p:spPr>
          <a:xfrm>
            <a:off x="1791978" y="930762"/>
            <a:ext cx="656651" cy="65869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z</a:t>
            </a:r>
            <a:endParaRPr lang="zh-CN" altLang="en-US" sz="2400" b="1" dirty="0"/>
          </a:p>
        </p:txBody>
      </p:sp>
      <p:sp>
        <p:nvSpPr>
          <p:cNvPr id="3" name="椭圆 2">
            <a:extLst>
              <a:ext uri="{FF2B5EF4-FFF2-40B4-BE49-F238E27FC236}">
                <a16:creationId xmlns:a16="http://schemas.microsoft.com/office/drawing/2014/main" id="{6F01862D-70D7-DBC1-E411-73A95A18D5E6}"/>
              </a:ext>
            </a:extLst>
          </p:cNvPr>
          <p:cNvSpPr/>
          <p:nvPr/>
        </p:nvSpPr>
        <p:spPr>
          <a:xfrm>
            <a:off x="1135327" y="1980174"/>
            <a:ext cx="656651" cy="6587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x</a:t>
            </a:r>
            <a:endParaRPr lang="zh-CN" altLang="en-US" sz="2400" b="1" dirty="0"/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6B08E8BB-6EBB-F99A-6354-30261CCA0AB2}"/>
              </a:ext>
            </a:extLst>
          </p:cNvPr>
          <p:cNvSpPr/>
          <p:nvPr/>
        </p:nvSpPr>
        <p:spPr>
          <a:xfrm>
            <a:off x="2448629" y="1980177"/>
            <a:ext cx="656650" cy="658698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y</a:t>
            </a:r>
            <a:endParaRPr lang="zh-CN" altLang="en-US" sz="2400" b="1" dirty="0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684203FE-CBE3-F3C1-9B0F-5C997EC0C9CC}"/>
              </a:ext>
            </a:extLst>
          </p:cNvPr>
          <p:cNvCxnSpPr>
            <a:cxnSpLocks/>
            <a:stCxn id="2" idx="3"/>
            <a:endCxn id="3" idx="0"/>
          </p:cNvCxnSpPr>
          <p:nvPr/>
        </p:nvCxnSpPr>
        <p:spPr>
          <a:xfrm flipH="1">
            <a:off x="1463653" y="1492996"/>
            <a:ext cx="424489" cy="48717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71DB9EAA-7ED7-B027-5E7A-F534E1466CB2}"/>
              </a:ext>
            </a:extLst>
          </p:cNvPr>
          <p:cNvCxnSpPr>
            <a:cxnSpLocks/>
            <a:stCxn id="2" idx="5"/>
            <a:endCxn id="4" idx="0"/>
          </p:cNvCxnSpPr>
          <p:nvPr/>
        </p:nvCxnSpPr>
        <p:spPr>
          <a:xfrm>
            <a:off x="2352465" y="1492996"/>
            <a:ext cx="424489" cy="48718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椭圆 12">
            <a:extLst>
              <a:ext uri="{FF2B5EF4-FFF2-40B4-BE49-F238E27FC236}">
                <a16:creationId xmlns:a16="http://schemas.microsoft.com/office/drawing/2014/main" id="{41B48540-FCB4-4B72-9056-8DD22DE5D3CC}"/>
              </a:ext>
            </a:extLst>
          </p:cNvPr>
          <p:cNvSpPr/>
          <p:nvPr/>
        </p:nvSpPr>
        <p:spPr>
          <a:xfrm>
            <a:off x="4914644" y="1321476"/>
            <a:ext cx="656651" cy="65869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z</a:t>
            </a:r>
            <a:endParaRPr lang="zh-CN" altLang="en-US" sz="2400" b="1" dirty="0"/>
          </a:p>
        </p:txBody>
      </p:sp>
      <p:sp>
        <p:nvSpPr>
          <p:cNvPr id="14" name="箭头: 右 13">
            <a:extLst>
              <a:ext uri="{FF2B5EF4-FFF2-40B4-BE49-F238E27FC236}">
                <a16:creationId xmlns:a16="http://schemas.microsoft.com/office/drawing/2014/main" id="{6C310299-018D-FC4A-A381-2AB72E9DFFF0}"/>
              </a:ext>
            </a:extLst>
          </p:cNvPr>
          <p:cNvSpPr/>
          <p:nvPr/>
        </p:nvSpPr>
        <p:spPr>
          <a:xfrm>
            <a:off x="3337441" y="1436038"/>
            <a:ext cx="1277517" cy="487181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0627C7BE-5B2B-3669-18A1-F6F5887704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0365" y="648529"/>
            <a:ext cx="4477667" cy="564465"/>
          </a:xfrm>
          <a:prstGeom prst="rect">
            <a:avLst/>
          </a:prstGeom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78CECEC0-27F4-7AEA-D4E0-F563CB67BA00}"/>
              </a:ext>
            </a:extLst>
          </p:cNvPr>
          <p:cNvSpPr txBox="1"/>
          <p:nvPr/>
        </p:nvSpPr>
        <p:spPr>
          <a:xfrm>
            <a:off x="6670824" y="1798115"/>
            <a:ext cx="4322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/>
              <a:t>将</a:t>
            </a:r>
            <a:r>
              <a:rPr lang="en-US" altLang="zh-CN" sz="2400" dirty="0"/>
              <a:t>Huffman</a:t>
            </a:r>
            <a:r>
              <a:rPr lang="zh-CN" altLang="en-US" sz="2400" dirty="0"/>
              <a:t>树进行“剪枝”的基础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A2AE793-0D2F-E9ED-C9B8-F89C2AA9C110}"/>
              </a:ext>
            </a:extLst>
          </p:cNvPr>
          <p:cNvSpPr txBox="1"/>
          <p:nvPr/>
        </p:nvSpPr>
        <p:spPr>
          <a:xfrm>
            <a:off x="794731" y="3811758"/>
            <a:ext cx="9911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设  </a:t>
            </a:r>
            <a:r>
              <a:rPr lang="en-US" altLang="zh-CN" dirty="0"/>
              <a:t>x</a:t>
            </a:r>
            <a:r>
              <a:rPr lang="zh-CN" altLang="en-US" dirty="0"/>
              <a:t>，</a:t>
            </a:r>
            <a:r>
              <a:rPr lang="en-US" altLang="zh-CN" dirty="0"/>
              <a:t>y  </a:t>
            </a:r>
            <a:r>
              <a:rPr lang="zh-CN" altLang="en-US" dirty="0"/>
              <a:t>是字符集中概率最小的，则在最优解中他们一定在最下层，且可以在同一个非叶节点下</a:t>
            </a:r>
          </a:p>
        </p:txBody>
      </p:sp>
      <p:sp>
        <p:nvSpPr>
          <p:cNvPr id="19" name="箭头: 上 18">
            <a:extLst>
              <a:ext uri="{FF2B5EF4-FFF2-40B4-BE49-F238E27FC236}">
                <a16:creationId xmlns:a16="http://schemas.microsoft.com/office/drawing/2014/main" id="{239CBD5A-5BCA-C3DF-61E6-D5ACFBB5E987}"/>
              </a:ext>
            </a:extLst>
          </p:cNvPr>
          <p:cNvSpPr/>
          <p:nvPr/>
        </p:nvSpPr>
        <p:spPr>
          <a:xfrm>
            <a:off x="1841074" y="2915034"/>
            <a:ext cx="564596" cy="839820"/>
          </a:xfrm>
          <a:prstGeom prst="up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D54FDBAC-D823-7D0D-0CB2-CF57879C1548}"/>
              </a:ext>
            </a:extLst>
          </p:cNvPr>
          <p:cNvSpPr txBox="1"/>
          <p:nvPr/>
        </p:nvSpPr>
        <p:spPr>
          <a:xfrm>
            <a:off x="2564709" y="3131194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可以在最优解中让他俩在一起方便操作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E46C798F-6A35-669A-205F-EBFF8A382278}"/>
              </a:ext>
            </a:extLst>
          </p:cNvPr>
          <p:cNvSpPr txBox="1"/>
          <p:nvPr/>
        </p:nvSpPr>
        <p:spPr>
          <a:xfrm>
            <a:off x="724017" y="4518694"/>
            <a:ext cx="710002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/>
              <a:t>思路：</a:t>
            </a:r>
            <a:endParaRPr lang="en-US" altLang="zh-CN" sz="2400" b="1" dirty="0"/>
          </a:p>
          <a:p>
            <a:r>
              <a:rPr lang="zh-CN" altLang="en-US" sz="2400" dirty="0"/>
              <a:t>假设对于</a:t>
            </a:r>
            <a:r>
              <a:rPr lang="en-US" altLang="zh-CN" sz="2400" dirty="0"/>
              <a:t>Huffman</a:t>
            </a:r>
            <a:r>
              <a:rPr lang="zh-CN" altLang="en-US" sz="2400" dirty="0"/>
              <a:t>算法得到的</a:t>
            </a:r>
            <a:r>
              <a:rPr lang="en-US" altLang="zh-CN" sz="2400" dirty="0"/>
              <a:t>k+1</a:t>
            </a:r>
            <a:r>
              <a:rPr lang="zh-CN" altLang="en-US" sz="2400" dirty="0"/>
              <a:t>的树有更优解</a:t>
            </a:r>
            <a:endParaRPr lang="en-US" altLang="zh-CN" sz="2400" dirty="0"/>
          </a:p>
          <a:p>
            <a:r>
              <a:rPr lang="zh-CN" altLang="en-US" sz="2400" dirty="0"/>
              <a:t>将它们退化到</a:t>
            </a:r>
            <a:r>
              <a:rPr lang="en-US" altLang="zh-CN" sz="2400" dirty="0"/>
              <a:t>k</a:t>
            </a:r>
            <a:r>
              <a:rPr lang="zh-CN" altLang="en-US" sz="2400" dirty="0"/>
              <a:t>的树，则退化的更优解仍然是更优解</a:t>
            </a:r>
            <a:endParaRPr lang="en-US" altLang="zh-CN" sz="2400" dirty="0"/>
          </a:p>
          <a:p>
            <a:r>
              <a:rPr lang="zh-CN" altLang="en-US" sz="2400" dirty="0"/>
              <a:t>与前提矛盾</a:t>
            </a:r>
          </a:p>
        </p:txBody>
      </p:sp>
    </p:spTree>
    <p:extLst>
      <p:ext uri="{BB962C8B-B14F-4D97-AF65-F5344CB8AC3E}">
        <p14:creationId xmlns:p14="http://schemas.microsoft.com/office/powerpoint/2010/main" val="1570482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9E850C7B-492C-95A7-E2FB-0BD8931D25FD}"/>
              </a:ext>
            </a:extLst>
          </p:cNvPr>
          <p:cNvSpPr txBox="1"/>
          <p:nvPr/>
        </p:nvSpPr>
        <p:spPr>
          <a:xfrm>
            <a:off x="625966" y="355941"/>
            <a:ext cx="22365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/>
              <a:t>最小生成树</a:t>
            </a:r>
            <a:endParaRPr lang="en-US" altLang="zh-CN" sz="2400" dirty="0"/>
          </a:p>
          <a:p>
            <a:r>
              <a:rPr lang="zh-CN" altLang="en-US" sz="2000" dirty="0"/>
              <a:t>求最小权的生成树</a:t>
            </a:r>
            <a:endParaRPr lang="en-US" altLang="zh-CN" sz="2000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4E46258-A4CB-A09C-325B-50BE42F44F2C}"/>
              </a:ext>
            </a:extLst>
          </p:cNvPr>
          <p:cNvSpPr txBox="1"/>
          <p:nvPr/>
        </p:nvSpPr>
        <p:spPr>
          <a:xfrm>
            <a:off x="625966" y="2080414"/>
            <a:ext cx="693471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Prim</a:t>
            </a:r>
            <a:r>
              <a:rPr lang="zh-CN" altLang="en-US" sz="2400" dirty="0"/>
              <a:t>算法</a:t>
            </a:r>
            <a:r>
              <a:rPr lang="en-US" altLang="zh-CN" sz="2400" dirty="0"/>
              <a:t>/Dijkstra</a:t>
            </a:r>
            <a:r>
              <a:rPr lang="zh-CN" altLang="en-US" sz="2400" dirty="0"/>
              <a:t>算法</a:t>
            </a:r>
            <a:endParaRPr lang="en-US" altLang="zh-CN" sz="2400" dirty="0"/>
          </a:p>
          <a:p>
            <a:r>
              <a:rPr lang="zh-CN" altLang="en-US" sz="2400" dirty="0"/>
              <a:t>逐步添加距离一个集合</a:t>
            </a:r>
            <a:r>
              <a:rPr lang="en-US" altLang="zh-CN" sz="2400" dirty="0"/>
              <a:t>/</a:t>
            </a:r>
            <a:r>
              <a:rPr lang="zh-CN" altLang="en-US" sz="2400" dirty="0"/>
              <a:t>一个点路径最短的点</a:t>
            </a:r>
            <a:endParaRPr lang="en-US" altLang="zh-CN" sz="2400" dirty="0"/>
          </a:p>
          <a:p>
            <a:r>
              <a:rPr lang="en-US" altLang="zh-CN" sz="2400" dirty="0"/>
              <a:t>Dijkstra</a:t>
            </a:r>
            <a:r>
              <a:rPr lang="zh-CN" altLang="en-US" sz="2400" dirty="0"/>
              <a:t>算法需要不断更新路径长度</a:t>
            </a:r>
            <a:endParaRPr lang="en-US" altLang="zh-CN" sz="2400" dirty="0"/>
          </a:p>
          <a:p>
            <a:r>
              <a:rPr lang="zh-CN" altLang="en-US" sz="2400" dirty="0"/>
              <a:t>时间复杂度：</a:t>
            </a:r>
            <a:r>
              <a:rPr lang="en-US" altLang="zh-CN" sz="2400" dirty="0"/>
              <a:t>O(n2)</a:t>
            </a:r>
          </a:p>
          <a:p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DBACDE9D-50D3-7A97-B424-D0A10EC65978}"/>
              </a:ext>
            </a:extLst>
          </p:cNvPr>
          <p:cNvSpPr txBox="1"/>
          <p:nvPr/>
        </p:nvSpPr>
        <p:spPr>
          <a:xfrm>
            <a:off x="6096000" y="355940"/>
            <a:ext cx="46088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单源最短路径</a:t>
            </a:r>
            <a:endParaRPr lang="en-US" altLang="zh-CN" sz="2400" dirty="0"/>
          </a:p>
          <a:p>
            <a:r>
              <a:rPr lang="zh-CN" altLang="en-US" sz="2000" dirty="0"/>
              <a:t>给定起点，找去其他点的最短路径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DC37581-EF14-57A2-0E40-C4C1206868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0410" y="1432877"/>
            <a:ext cx="2500452" cy="240886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82C3C80F-A96D-6EFC-3C16-9F596D43E6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6961" y="3841737"/>
            <a:ext cx="2990007" cy="2793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902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1913669D-3439-2D12-E433-E7A4B85A6B85}"/>
              </a:ext>
            </a:extLst>
          </p:cNvPr>
          <p:cNvSpPr txBox="1"/>
          <p:nvPr/>
        </p:nvSpPr>
        <p:spPr>
          <a:xfrm>
            <a:off x="779388" y="527775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/>
              <a:t>正确性证明：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6E5DD345-1E33-A1FA-FA4D-08C9835F90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154" y="1947656"/>
            <a:ext cx="4591691" cy="296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541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B3D9E88B-81FB-25B3-198A-CC2B2D9EC237}"/>
              </a:ext>
            </a:extLst>
          </p:cNvPr>
          <p:cNvSpPr txBox="1"/>
          <p:nvPr/>
        </p:nvSpPr>
        <p:spPr>
          <a:xfrm>
            <a:off x="423447" y="527774"/>
            <a:ext cx="736611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/>
              <a:t>Kruskal</a:t>
            </a:r>
            <a:r>
              <a:rPr lang="zh-CN" altLang="en-US" sz="2400" b="1" dirty="0"/>
              <a:t>算法</a:t>
            </a:r>
            <a:endParaRPr lang="en-US" altLang="zh-CN" sz="2400" b="1" dirty="0"/>
          </a:p>
          <a:p>
            <a:r>
              <a:rPr lang="zh-CN" altLang="en-US" sz="2000" dirty="0"/>
              <a:t>初始让所有点自成一个分支，然后取不同分支之间路径最短的路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zh-CN" altLang="en-US" sz="2000" dirty="0"/>
              <a:t>正确性：归纳法</a:t>
            </a:r>
          </a:p>
        </p:txBody>
      </p:sp>
      <p:sp>
        <p:nvSpPr>
          <p:cNvPr id="3" name="椭圆 2">
            <a:extLst>
              <a:ext uri="{FF2B5EF4-FFF2-40B4-BE49-F238E27FC236}">
                <a16:creationId xmlns:a16="http://schemas.microsoft.com/office/drawing/2014/main" id="{A5E27DAD-E0BC-DE48-68C5-869581C4F855}"/>
              </a:ext>
            </a:extLst>
          </p:cNvPr>
          <p:cNvSpPr/>
          <p:nvPr/>
        </p:nvSpPr>
        <p:spPr>
          <a:xfrm>
            <a:off x="1773567" y="5363663"/>
            <a:ext cx="668923" cy="6505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</a:t>
            </a:r>
            <a:endParaRPr lang="zh-CN" altLang="en-US" dirty="0"/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FE7F456C-C934-7177-3EEF-AC4277B53D45}"/>
              </a:ext>
            </a:extLst>
          </p:cNvPr>
          <p:cNvSpPr/>
          <p:nvPr/>
        </p:nvSpPr>
        <p:spPr>
          <a:xfrm>
            <a:off x="704721" y="4374598"/>
            <a:ext cx="668923" cy="6505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</a:t>
            </a:r>
            <a:endParaRPr lang="zh-CN" altLang="en-US" dirty="0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CF592972-CF72-5482-6EF4-03E76047EDD4}"/>
              </a:ext>
            </a:extLst>
          </p:cNvPr>
          <p:cNvSpPr/>
          <p:nvPr/>
        </p:nvSpPr>
        <p:spPr>
          <a:xfrm>
            <a:off x="704721" y="3103744"/>
            <a:ext cx="668923" cy="6505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E0F37FDF-2724-8D14-4433-4734FFCDC68B}"/>
              </a:ext>
            </a:extLst>
          </p:cNvPr>
          <p:cNvSpPr/>
          <p:nvPr/>
        </p:nvSpPr>
        <p:spPr>
          <a:xfrm>
            <a:off x="2227698" y="2778488"/>
            <a:ext cx="668923" cy="6505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A</a:t>
            </a:r>
            <a:endParaRPr lang="zh-CN" altLang="en-US" dirty="0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913C9E09-B4BE-ADF6-E698-C640D08B1B7D}"/>
              </a:ext>
            </a:extLst>
          </p:cNvPr>
          <p:cNvCxnSpPr>
            <a:cxnSpLocks/>
            <a:stCxn id="5" idx="6"/>
            <a:endCxn id="6" idx="2"/>
          </p:cNvCxnSpPr>
          <p:nvPr/>
        </p:nvCxnSpPr>
        <p:spPr>
          <a:xfrm flipV="1">
            <a:off x="1373644" y="3103744"/>
            <a:ext cx="854054" cy="3252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39B53FD3-A738-740C-4CDF-8EDE98D0A457}"/>
              </a:ext>
            </a:extLst>
          </p:cNvPr>
          <p:cNvCxnSpPr>
            <a:stCxn id="5" idx="4"/>
            <a:endCxn id="4" idx="0"/>
          </p:cNvCxnSpPr>
          <p:nvPr/>
        </p:nvCxnSpPr>
        <p:spPr>
          <a:xfrm>
            <a:off x="1039183" y="3754256"/>
            <a:ext cx="0" cy="6203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6414D276-5B0F-FE48-FBD4-12A787716056}"/>
              </a:ext>
            </a:extLst>
          </p:cNvPr>
          <p:cNvCxnSpPr>
            <a:stCxn id="4" idx="5"/>
            <a:endCxn id="3" idx="1"/>
          </p:cNvCxnSpPr>
          <p:nvPr/>
        </p:nvCxnSpPr>
        <p:spPr>
          <a:xfrm>
            <a:off x="1275682" y="4929845"/>
            <a:ext cx="595847" cy="52908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箭头: 右 13">
            <a:extLst>
              <a:ext uri="{FF2B5EF4-FFF2-40B4-BE49-F238E27FC236}">
                <a16:creationId xmlns:a16="http://schemas.microsoft.com/office/drawing/2014/main" id="{27E4B969-7EEF-42F2-CE82-9CBF39B49604}"/>
              </a:ext>
            </a:extLst>
          </p:cNvPr>
          <p:cNvSpPr/>
          <p:nvPr/>
        </p:nvSpPr>
        <p:spPr>
          <a:xfrm>
            <a:off x="3540999" y="4001267"/>
            <a:ext cx="1976086" cy="620342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A8C46714-0980-A7FB-8E30-6DF08865C0F4}"/>
              </a:ext>
            </a:extLst>
          </p:cNvPr>
          <p:cNvSpPr/>
          <p:nvPr/>
        </p:nvSpPr>
        <p:spPr>
          <a:xfrm>
            <a:off x="7743763" y="5516063"/>
            <a:ext cx="668923" cy="6505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</a:t>
            </a:r>
            <a:endParaRPr lang="zh-CN" altLang="en-US" dirty="0"/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B7332E78-9A99-C36F-B805-D41793E89AB4}"/>
              </a:ext>
            </a:extLst>
          </p:cNvPr>
          <p:cNvSpPr/>
          <p:nvPr/>
        </p:nvSpPr>
        <p:spPr>
          <a:xfrm>
            <a:off x="6576955" y="4049342"/>
            <a:ext cx="668923" cy="6505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8" name="椭圆 17">
            <a:extLst>
              <a:ext uri="{FF2B5EF4-FFF2-40B4-BE49-F238E27FC236}">
                <a16:creationId xmlns:a16="http://schemas.microsoft.com/office/drawing/2014/main" id="{E8A131C0-9466-1248-9F5C-E832B28B8F62}"/>
              </a:ext>
            </a:extLst>
          </p:cNvPr>
          <p:cNvSpPr/>
          <p:nvPr/>
        </p:nvSpPr>
        <p:spPr>
          <a:xfrm>
            <a:off x="8197894" y="2930888"/>
            <a:ext cx="668923" cy="6505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A</a:t>
            </a:r>
            <a:endParaRPr lang="zh-CN" altLang="en-US" dirty="0"/>
          </a:p>
        </p:txBody>
      </p: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5FFCD78D-AA2C-C67D-B67A-2A7570FD3D5C}"/>
              </a:ext>
            </a:extLst>
          </p:cNvPr>
          <p:cNvCxnSpPr>
            <a:cxnSpLocks/>
            <a:stCxn id="17" idx="7"/>
            <a:endCxn id="18" idx="2"/>
          </p:cNvCxnSpPr>
          <p:nvPr/>
        </p:nvCxnSpPr>
        <p:spPr>
          <a:xfrm flipV="1">
            <a:off x="7147916" y="3256144"/>
            <a:ext cx="1049978" cy="8884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15E0690A-9E62-BFBF-228A-A7609D0BFE79}"/>
              </a:ext>
            </a:extLst>
          </p:cNvPr>
          <p:cNvCxnSpPr>
            <a:cxnSpLocks/>
            <a:stCxn id="17" idx="5"/>
            <a:endCxn id="15" idx="1"/>
          </p:cNvCxnSpPr>
          <p:nvPr/>
        </p:nvCxnSpPr>
        <p:spPr>
          <a:xfrm>
            <a:off x="7147916" y="4604589"/>
            <a:ext cx="693809" cy="100673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>
            <a:extLst>
              <a:ext uri="{FF2B5EF4-FFF2-40B4-BE49-F238E27FC236}">
                <a16:creationId xmlns:a16="http://schemas.microsoft.com/office/drawing/2014/main" id="{9D548C5F-B0C7-5976-BE08-1C643688BACB}"/>
              </a:ext>
            </a:extLst>
          </p:cNvPr>
          <p:cNvSpPr txBox="1"/>
          <p:nvPr/>
        </p:nvSpPr>
        <p:spPr>
          <a:xfrm>
            <a:off x="4017248" y="37849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短接</a:t>
            </a:r>
          </a:p>
        </p:txBody>
      </p:sp>
    </p:spTree>
    <p:extLst>
      <p:ext uri="{BB962C8B-B14F-4D97-AF65-F5344CB8AC3E}">
        <p14:creationId xmlns:p14="http://schemas.microsoft.com/office/powerpoint/2010/main" val="12038935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84BBBCEB-0BA0-87C7-BB7A-814BF8A488E0}"/>
              </a:ext>
            </a:extLst>
          </p:cNvPr>
          <p:cNvSpPr txBox="1"/>
          <p:nvPr/>
        </p:nvSpPr>
        <p:spPr>
          <a:xfrm>
            <a:off x="423448" y="447994"/>
            <a:ext cx="4801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/>
              <a:t>为什么两个方法的证明方式不同？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DDCBE3E-8DF7-CEDD-D5E8-49B3ABAB3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836" y="2201771"/>
            <a:ext cx="3795533" cy="346382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6EDEE328-A8C1-C9DF-E1B5-52B9F32132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3772" y="2201770"/>
            <a:ext cx="3795533" cy="3463823"/>
          </a:xfrm>
          <a:prstGeom prst="rect">
            <a:avLst/>
          </a:prstGeom>
        </p:spPr>
      </p:pic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64F9125F-03A1-4A54-E04C-D823F05EB8D8}"/>
              </a:ext>
            </a:extLst>
          </p:cNvPr>
          <p:cNvCxnSpPr>
            <a:cxnSpLocks/>
          </p:cNvCxnSpPr>
          <p:nvPr/>
        </p:nvCxnSpPr>
        <p:spPr>
          <a:xfrm>
            <a:off x="2853664" y="3056183"/>
            <a:ext cx="0" cy="4357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F17CDDCB-3CE5-8794-6550-F44A3127F360}"/>
              </a:ext>
            </a:extLst>
          </p:cNvPr>
          <p:cNvCxnSpPr>
            <a:cxnSpLocks/>
          </p:cNvCxnSpPr>
          <p:nvPr/>
        </p:nvCxnSpPr>
        <p:spPr>
          <a:xfrm flipH="1" flipV="1">
            <a:off x="2951855" y="4111732"/>
            <a:ext cx="392762" cy="52163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82DEC5B7-420D-6BE5-6432-EE5DB6A3B112}"/>
              </a:ext>
            </a:extLst>
          </p:cNvPr>
          <p:cNvCxnSpPr>
            <a:cxnSpLocks/>
          </p:cNvCxnSpPr>
          <p:nvPr/>
        </p:nvCxnSpPr>
        <p:spPr>
          <a:xfrm flipH="1">
            <a:off x="3669874" y="4111732"/>
            <a:ext cx="257750" cy="46640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E3104DB2-9A2A-4A03-9061-CAB9CB650F80}"/>
              </a:ext>
            </a:extLst>
          </p:cNvPr>
          <p:cNvCxnSpPr>
            <a:cxnSpLocks/>
          </p:cNvCxnSpPr>
          <p:nvPr/>
        </p:nvCxnSpPr>
        <p:spPr>
          <a:xfrm>
            <a:off x="8235737" y="3056183"/>
            <a:ext cx="0" cy="4357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20C9FAB0-EAF2-A882-0574-FCE3B7628C97}"/>
              </a:ext>
            </a:extLst>
          </p:cNvPr>
          <p:cNvCxnSpPr>
            <a:cxnSpLocks/>
          </p:cNvCxnSpPr>
          <p:nvPr/>
        </p:nvCxnSpPr>
        <p:spPr>
          <a:xfrm flipH="1">
            <a:off x="9058083" y="4111732"/>
            <a:ext cx="239340" cy="52163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ABB2E5AB-05D3-CD59-5B54-BFE2891E229C}"/>
              </a:ext>
            </a:extLst>
          </p:cNvPr>
          <p:cNvCxnSpPr>
            <a:cxnSpLocks/>
          </p:cNvCxnSpPr>
          <p:nvPr/>
        </p:nvCxnSpPr>
        <p:spPr>
          <a:xfrm>
            <a:off x="7174051" y="4111732"/>
            <a:ext cx="303629" cy="46640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60999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02D0ED3F-E0A5-53F2-5067-BFA3EEE4F19D}"/>
              </a:ext>
            </a:extLst>
          </p:cNvPr>
          <p:cNvSpPr txBox="1"/>
          <p:nvPr/>
        </p:nvSpPr>
        <p:spPr>
          <a:xfrm>
            <a:off x="466406" y="447994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/>
              <a:t>时间复杂度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2AE8EC51-02C4-78A4-5889-A050597B1D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406" y="1133804"/>
            <a:ext cx="7989585" cy="129673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437B44DD-735D-1089-1796-B10B1643C8EC}"/>
              </a:ext>
            </a:extLst>
          </p:cNvPr>
          <p:cNvSpPr txBox="1"/>
          <p:nvPr/>
        </p:nvSpPr>
        <p:spPr>
          <a:xfrm>
            <a:off x="578358" y="2531950"/>
            <a:ext cx="66880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/>
              <a:t>设一个元素</a:t>
            </a:r>
            <a:r>
              <a:rPr lang="en-US" altLang="zh-CN" sz="2000" dirty="0" err="1"/>
              <a:t>i</a:t>
            </a:r>
            <a:r>
              <a:rPr lang="zh-CN" altLang="en-US" sz="2000" dirty="0"/>
              <a:t>，第</a:t>
            </a:r>
            <a:r>
              <a:rPr lang="en-US" altLang="zh-CN" sz="2000" dirty="0"/>
              <a:t>k</a:t>
            </a:r>
            <a:r>
              <a:rPr lang="zh-CN" altLang="en-US" sz="2000" dirty="0"/>
              <a:t>次合并后它所在的集合至少有</a:t>
            </a:r>
            <a:r>
              <a:rPr lang="en-US" altLang="zh-CN" sz="2000" dirty="0"/>
              <a:t>2^k</a:t>
            </a:r>
            <a:r>
              <a:rPr lang="zh-CN" altLang="en-US" sz="2000" dirty="0"/>
              <a:t>个元素</a:t>
            </a:r>
            <a:endParaRPr lang="en-US" altLang="zh-CN" sz="2000" dirty="0"/>
          </a:p>
          <a:p>
            <a:r>
              <a:rPr lang="zh-CN" altLang="en-US" sz="2000" dirty="0"/>
              <a:t>这里的</a:t>
            </a:r>
            <a:r>
              <a:rPr lang="en-US" altLang="zh-CN" sz="2000" dirty="0" err="1"/>
              <a:t>logn</a:t>
            </a:r>
            <a:r>
              <a:rPr lang="zh-CN" altLang="en-US" sz="2000" dirty="0"/>
              <a:t>指元素修改标记的次数</a:t>
            </a:r>
            <a:endParaRPr lang="en-US" altLang="zh-CN" sz="2000" dirty="0"/>
          </a:p>
          <a:p>
            <a:r>
              <a:rPr lang="zh-CN" altLang="en-US" sz="2000" dirty="0"/>
              <a:t>对于</a:t>
            </a:r>
            <a:r>
              <a:rPr lang="en-US" altLang="zh-CN" sz="2000" dirty="0"/>
              <a:t>n</a:t>
            </a:r>
            <a:r>
              <a:rPr lang="zh-CN" altLang="en-US" sz="2000" dirty="0"/>
              <a:t>个元素一共需要</a:t>
            </a:r>
            <a:r>
              <a:rPr lang="en-US" altLang="zh-CN" sz="2000" dirty="0" err="1"/>
              <a:t>nlogn</a:t>
            </a:r>
            <a:r>
              <a:rPr lang="zh-CN" altLang="en-US" sz="2000" dirty="0"/>
              <a:t>次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ADAF2467-AE57-7E15-84B8-36206B7BCB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6407" y="2423034"/>
            <a:ext cx="3467054" cy="832639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FD9F9EDC-3C74-6049-217D-A1191F90E2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406" y="3849196"/>
            <a:ext cx="9910309" cy="207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320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0216EF24-3F4E-EDA2-072C-E192969F25A4}"/>
              </a:ext>
            </a:extLst>
          </p:cNvPr>
          <p:cNvSpPr txBox="1"/>
          <p:nvPr/>
        </p:nvSpPr>
        <p:spPr>
          <a:xfrm>
            <a:off x="759954" y="429584"/>
            <a:ext cx="106720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活动选择问题：</a:t>
            </a:r>
            <a:endParaRPr lang="en-US" altLang="zh-CN" sz="2400" b="1" dirty="0"/>
          </a:p>
          <a:p>
            <a:r>
              <a:rPr lang="zh-CN" altLang="en-US" sz="2400" dirty="0"/>
              <a:t>在时间不冲突的情况下选择最多的活动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416DCF7-A926-04CE-F901-352439492F11}"/>
              </a:ext>
            </a:extLst>
          </p:cNvPr>
          <p:cNvSpPr/>
          <p:nvPr/>
        </p:nvSpPr>
        <p:spPr>
          <a:xfrm>
            <a:off x="810073" y="4001268"/>
            <a:ext cx="4510630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D3FD210-40FE-384F-2A8A-82AC2F4427F0}"/>
              </a:ext>
            </a:extLst>
          </p:cNvPr>
          <p:cNvSpPr/>
          <p:nvPr/>
        </p:nvSpPr>
        <p:spPr>
          <a:xfrm>
            <a:off x="1539343" y="4489425"/>
            <a:ext cx="1160899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977516D-807C-3D1A-6816-1BBF63DB74C8}"/>
              </a:ext>
            </a:extLst>
          </p:cNvPr>
          <p:cNvSpPr/>
          <p:nvPr/>
        </p:nvSpPr>
        <p:spPr>
          <a:xfrm>
            <a:off x="3086868" y="4977582"/>
            <a:ext cx="1742883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ECF37EF1-530E-B57B-F365-914B394A3154}"/>
              </a:ext>
            </a:extLst>
          </p:cNvPr>
          <p:cNvSpPr/>
          <p:nvPr/>
        </p:nvSpPr>
        <p:spPr>
          <a:xfrm>
            <a:off x="4175658" y="4489425"/>
            <a:ext cx="1648272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B38428C1-7716-943F-DC2E-6A7BEF074FA0}"/>
              </a:ext>
            </a:extLst>
          </p:cNvPr>
          <p:cNvSpPr/>
          <p:nvPr/>
        </p:nvSpPr>
        <p:spPr>
          <a:xfrm>
            <a:off x="6983807" y="4001268"/>
            <a:ext cx="1632420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DDA2BB3-396A-2D9D-2A00-F6BC34591294}"/>
              </a:ext>
            </a:extLst>
          </p:cNvPr>
          <p:cNvSpPr/>
          <p:nvPr/>
        </p:nvSpPr>
        <p:spPr>
          <a:xfrm>
            <a:off x="6304143" y="4977582"/>
            <a:ext cx="1532694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8C7547D3-3016-DAB1-F8C2-183FDF84B29D}"/>
              </a:ext>
            </a:extLst>
          </p:cNvPr>
          <p:cNvSpPr/>
          <p:nvPr/>
        </p:nvSpPr>
        <p:spPr>
          <a:xfrm>
            <a:off x="7491126" y="4489425"/>
            <a:ext cx="2768770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B89AE5E-FF71-8693-C0D1-589D0996FF29}"/>
              </a:ext>
            </a:extLst>
          </p:cNvPr>
          <p:cNvSpPr/>
          <p:nvPr/>
        </p:nvSpPr>
        <p:spPr>
          <a:xfrm>
            <a:off x="9070867" y="4984265"/>
            <a:ext cx="1061176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166714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24DB2C20-A9EC-7690-1FC6-B2C7F1449EB9}"/>
              </a:ext>
            </a:extLst>
          </p:cNvPr>
          <p:cNvSpPr txBox="1"/>
          <p:nvPr/>
        </p:nvSpPr>
        <p:spPr>
          <a:xfrm>
            <a:off x="5187737" y="2921168"/>
            <a:ext cx="18165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/>
              <a:t>谢谢</a:t>
            </a:r>
          </a:p>
        </p:txBody>
      </p:sp>
    </p:spTree>
    <p:extLst>
      <p:ext uri="{BB962C8B-B14F-4D97-AF65-F5344CB8AC3E}">
        <p14:creationId xmlns:p14="http://schemas.microsoft.com/office/powerpoint/2010/main" val="1915922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F74A80B4-0E0E-C4F0-5B7F-ED17316BDC1B}"/>
              </a:ext>
            </a:extLst>
          </p:cNvPr>
          <p:cNvSpPr/>
          <p:nvPr/>
        </p:nvSpPr>
        <p:spPr>
          <a:xfrm>
            <a:off x="779387" y="2019046"/>
            <a:ext cx="4473809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BE5D82FD-D4A7-A29C-35CC-AC9D42780FD4}"/>
              </a:ext>
            </a:extLst>
          </p:cNvPr>
          <p:cNvSpPr/>
          <p:nvPr/>
        </p:nvSpPr>
        <p:spPr>
          <a:xfrm>
            <a:off x="1508658" y="2507203"/>
            <a:ext cx="1160899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55B84E4F-629A-1564-5416-0F29D3F4CE87}"/>
              </a:ext>
            </a:extLst>
          </p:cNvPr>
          <p:cNvSpPr/>
          <p:nvPr/>
        </p:nvSpPr>
        <p:spPr>
          <a:xfrm>
            <a:off x="3056183" y="2995360"/>
            <a:ext cx="1742883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06C320D8-0C35-BFE7-A2FE-693FB7F02548}"/>
              </a:ext>
            </a:extLst>
          </p:cNvPr>
          <p:cNvSpPr/>
          <p:nvPr/>
        </p:nvSpPr>
        <p:spPr>
          <a:xfrm>
            <a:off x="4144973" y="2507203"/>
            <a:ext cx="1648272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7CBDB32B-3B48-5982-07FE-26B0719FAE7D}"/>
              </a:ext>
            </a:extLst>
          </p:cNvPr>
          <p:cNvSpPr/>
          <p:nvPr/>
        </p:nvSpPr>
        <p:spPr>
          <a:xfrm>
            <a:off x="6953122" y="2019046"/>
            <a:ext cx="1632420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E6A4B9D-8CD3-A0C0-83B7-73D594D81742}"/>
              </a:ext>
            </a:extLst>
          </p:cNvPr>
          <p:cNvSpPr/>
          <p:nvPr/>
        </p:nvSpPr>
        <p:spPr>
          <a:xfrm>
            <a:off x="6273458" y="2995360"/>
            <a:ext cx="1532694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B29DCAB-7C5B-D1E2-AF88-F0F7326AE2B7}"/>
              </a:ext>
            </a:extLst>
          </p:cNvPr>
          <p:cNvSpPr/>
          <p:nvPr/>
        </p:nvSpPr>
        <p:spPr>
          <a:xfrm>
            <a:off x="7460441" y="2507203"/>
            <a:ext cx="2768770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CA1396F-6F9E-867F-0915-2C64C204AAC8}"/>
              </a:ext>
            </a:extLst>
          </p:cNvPr>
          <p:cNvSpPr/>
          <p:nvPr/>
        </p:nvSpPr>
        <p:spPr>
          <a:xfrm>
            <a:off x="9040182" y="3002043"/>
            <a:ext cx="1061176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A7FA367A-6D6C-352A-4D0B-EE6333A57F01}"/>
              </a:ext>
            </a:extLst>
          </p:cNvPr>
          <p:cNvSpPr txBox="1"/>
          <p:nvPr/>
        </p:nvSpPr>
        <p:spPr>
          <a:xfrm>
            <a:off x="549725" y="570732"/>
            <a:ext cx="66479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/>
              <a:t>方案</a:t>
            </a:r>
            <a:r>
              <a:rPr lang="en-US" altLang="zh-CN" sz="2400" b="1" dirty="0"/>
              <a:t>1</a:t>
            </a:r>
            <a:r>
              <a:rPr lang="zh-CN" altLang="en-US" sz="2400" b="1" dirty="0"/>
              <a:t>：</a:t>
            </a:r>
            <a:endParaRPr lang="en-US" altLang="zh-CN" sz="2400" b="1" dirty="0"/>
          </a:p>
          <a:p>
            <a:r>
              <a:rPr lang="zh-CN" altLang="en-US" sz="2400" dirty="0"/>
              <a:t>在时间不冲突的情况下选择结束时间最早的活动</a:t>
            </a: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A47F12A8-32D3-24B7-A0EF-2857983BFE14}"/>
              </a:ext>
            </a:extLst>
          </p:cNvPr>
          <p:cNvSpPr/>
          <p:nvPr/>
        </p:nvSpPr>
        <p:spPr>
          <a:xfrm>
            <a:off x="2559092" y="2507203"/>
            <a:ext cx="110465" cy="27002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: 圆角 12">
            <a:extLst>
              <a:ext uri="{FF2B5EF4-FFF2-40B4-BE49-F238E27FC236}">
                <a16:creationId xmlns:a16="http://schemas.microsoft.com/office/drawing/2014/main" id="{FB1AD521-72E4-A8BF-4802-401ED6FF9183}"/>
              </a:ext>
            </a:extLst>
          </p:cNvPr>
          <p:cNvSpPr/>
          <p:nvPr/>
        </p:nvSpPr>
        <p:spPr>
          <a:xfrm>
            <a:off x="4688601" y="2995360"/>
            <a:ext cx="110465" cy="27002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587B5FC0-E625-B189-E5D1-4F56A7AD245E}"/>
              </a:ext>
            </a:extLst>
          </p:cNvPr>
          <p:cNvSpPr/>
          <p:nvPr/>
        </p:nvSpPr>
        <p:spPr>
          <a:xfrm>
            <a:off x="7695687" y="3002043"/>
            <a:ext cx="110465" cy="27002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: 圆角 14">
            <a:extLst>
              <a:ext uri="{FF2B5EF4-FFF2-40B4-BE49-F238E27FC236}">
                <a16:creationId xmlns:a16="http://schemas.microsoft.com/office/drawing/2014/main" id="{C6A1F518-5801-69E6-5F48-8199D5CB08CF}"/>
              </a:ext>
            </a:extLst>
          </p:cNvPr>
          <p:cNvSpPr/>
          <p:nvPr/>
        </p:nvSpPr>
        <p:spPr>
          <a:xfrm>
            <a:off x="9990893" y="3002043"/>
            <a:ext cx="110465" cy="27002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4170CD3B-C18D-B272-2555-20DAF70CFD8E}"/>
              </a:ext>
            </a:extLst>
          </p:cNvPr>
          <p:cNvSpPr/>
          <p:nvPr/>
        </p:nvSpPr>
        <p:spPr>
          <a:xfrm>
            <a:off x="810073" y="4001268"/>
            <a:ext cx="4510630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1"/>
              </a:solidFill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5AED0863-7732-0D10-339A-ACB2738987BC}"/>
              </a:ext>
            </a:extLst>
          </p:cNvPr>
          <p:cNvSpPr/>
          <p:nvPr/>
        </p:nvSpPr>
        <p:spPr>
          <a:xfrm>
            <a:off x="1539343" y="4489425"/>
            <a:ext cx="1160899" cy="2700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accent1"/>
              </a:solidFill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F4F92CF6-2DBF-0538-9F61-5AC3DD98793B}"/>
              </a:ext>
            </a:extLst>
          </p:cNvPr>
          <p:cNvSpPr/>
          <p:nvPr/>
        </p:nvSpPr>
        <p:spPr>
          <a:xfrm>
            <a:off x="3086868" y="4977582"/>
            <a:ext cx="1742883" cy="270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1"/>
              </a:solidFill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D30FB505-30A7-5F9C-52EB-3D91EF44A07A}"/>
              </a:ext>
            </a:extLst>
          </p:cNvPr>
          <p:cNvSpPr/>
          <p:nvPr/>
        </p:nvSpPr>
        <p:spPr>
          <a:xfrm>
            <a:off x="4175658" y="4489425"/>
            <a:ext cx="1648272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accent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4BDE92B6-D1CF-69E6-7FDC-F87B4B1E9C01}"/>
              </a:ext>
            </a:extLst>
          </p:cNvPr>
          <p:cNvSpPr/>
          <p:nvPr/>
        </p:nvSpPr>
        <p:spPr>
          <a:xfrm>
            <a:off x="6983807" y="4001268"/>
            <a:ext cx="1632420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6126995-41A8-1E33-FDD3-94DDBA36C9C5}"/>
              </a:ext>
            </a:extLst>
          </p:cNvPr>
          <p:cNvSpPr/>
          <p:nvPr/>
        </p:nvSpPr>
        <p:spPr>
          <a:xfrm>
            <a:off x="6304143" y="4977582"/>
            <a:ext cx="1532694" cy="270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accent1"/>
              </a:solidFill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A3B7E85B-A160-2665-CD57-A67F241FBE3E}"/>
              </a:ext>
            </a:extLst>
          </p:cNvPr>
          <p:cNvSpPr/>
          <p:nvPr/>
        </p:nvSpPr>
        <p:spPr>
          <a:xfrm>
            <a:off x="7491126" y="4489425"/>
            <a:ext cx="2768770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1"/>
              </a:solidFill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886E5236-B356-55D2-DEFE-81C34A6E948D}"/>
              </a:ext>
            </a:extLst>
          </p:cNvPr>
          <p:cNvSpPr/>
          <p:nvPr/>
        </p:nvSpPr>
        <p:spPr>
          <a:xfrm>
            <a:off x="9070867" y="4984265"/>
            <a:ext cx="1061176" cy="270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471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A5AE986-735B-3720-D977-4D5F3375E4A7}"/>
              </a:ext>
            </a:extLst>
          </p:cNvPr>
          <p:cNvSpPr/>
          <p:nvPr/>
        </p:nvSpPr>
        <p:spPr>
          <a:xfrm>
            <a:off x="826694" y="1823582"/>
            <a:ext cx="4510630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B1FD517A-82AB-8D21-640D-E365F56A97FB}"/>
              </a:ext>
            </a:extLst>
          </p:cNvPr>
          <p:cNvSpPr/>
          <p:nvPr/>
        </p:nvSpPr>
        <p:spPr>
          <a:xfrm>
            <a:off x="1555964" y="2311739"/>
            <a:ext cx="1160899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CEC226B8-FEF5-016A-BB6C-7DA97858858C}"/>
              </a:ext>
            </a:extLst>
          </p:cNvPr>
          <p:cNvSpPr/>
          <p:nvPr/>
        </p:nvSpPr>
        <p:spPr>
          <a:xfrm>
            <a:off x="3103489" y="2799896"/>
            <a:ext cx="1742883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16B8A36-4738-AD67-B327-210A0BB7057B}"/>
              </a:ext>
            </a:extLst>
          </p:cNvPr>
          <p:cNvSpPr/>
          <p:nvPr/>
        </p:nvSpPr>
        <p:spPr>
          <a:xfrm>
            <a:off x="4192279" y="2311739"/>
            <a:ext cx="1648272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3D4C07E-D93C-2A1B-15C6-7E40F2CC4DB4}"/>
              </a:ext>
            </a:extLst>
          </p:cNvPr>
          <p:cNvSpPr/>
          <p:nvPr/>
        </p:nvSpPr>
        <p:spPr>
          <a:xfrm>
            <a:off x="7000428" y="1823582"/>
            <a:ext cx="1632420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B575673-573C-C8B7-E09E-56E11C3CA412}"/>
              </a:ext>
            </a:extLst>
          </p:cNvPr>
          <p:cNvSpPr/>
          <p:nvPr/>
        </p:nvSpPr>
        <p:spPr>
          <a:xfrm>
            <a:off x="6320764" y="2799896"/>
            <a:ext cx="1532694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636EA58E-E96E-035F-EF75-0868664D006B}"/>
              </a:ext>
            </a:extLst>
          </p:cNvPr>
          <p:cNvSpPr/>
          <p:nvPr/>
        </p:nvSpPr>
        <p:spPr>
          <a:xfrm>
            <a:off x="7507747" y="2311739"/>
            <a:ext cx="2768770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C51C346C-FCBA-7018-F742-BA6E1814B26F}"/>
              </a:ext>
            </a:extLst>
          </p:cNvPr>
          <p:cNvSpPr/>
          <p:nvPr/>
        </p:nvSpPr>
        <p:spPr>
          <a:xfrm>
            <a:off x="9087488" y="2806579"/>
            <a:ext cx="1061176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2EF0C61-0E44-ED7A-3D7E-A32AC0B7521C}"/>
              </a:ext>
            </a:extLst>
          </p:cNvPr>
          <p:cNvSpPr/>
          <p:nvPr/>
        </p:nvSpPr>
        <p:spPr>
          <a:xfrm>
            <a:off x="826694" y="4430851"/>
            <a:ext cx="4510630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FC6A9F7-191C-47C7-A97F-69292DBDA451}"/>
              </a:ext>
            </a:extLst>
          </p:cNvPr>
          <p:cNvSpPr/>
          <p:nvPr/>
        </p:nvSpPr>
        <p:spPr>
          <a:xfrm>
            <a:off x="1555964" y="4919008"/>
            <a:ext cx="1160899" cy="2700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880215B5-ED80-A270-CD8A-9A5F175AD1C4}"/>
              </a:ext>
            </a:extLst>
          </p:cNvPr>
          <p:cNvSpPr/>
          <p:nvPr/>
        </p:nvSpPr>
        <p:spPr>
          <a:xfrm>
            <a:off x="3103489" y="5407165"/>
            <a:ext cx="1742883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9D16287-47D9-7C72-2F9C-A367ACB2D865}"/>
              </a:ext>
            </a:extLst>
          </p:cNvPr>
          <p:cNvSpPr/>
          <p:nvPr/>
        </p:nvSpPr>
        <p:spPr>
          <a:xfrm>
            <a:off x="4192279" y="4919008"/>
            <a:ext cx="1648272" cy="2700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6602E606-86D1-B4F3-496C-6233B2613672}"/>
              </a:ext>
            </a:extLst>
          </p:cNvPr>
          <p:cNvSpPr/>
          <p:nvPr/>
        </p:nvSpPr>
        <p:spPr>
          <a:xfrm>
            <a:off x="7000428" y="4430851"/>
            <a:ext cx="1632420" cy="2700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577AE990-D4A0-9D5B-7900-F0F02E0288A3}"/>
              </a:ext>
            </a:extLst>
          </p:cNvPr>
          <p:cNvSpPr/>
          <p:nvPr/>
        </p:nvSpPr>
        <p:spPr>
          <a:xfrm>
            <a:off x="6320764" y="5407165"/>
            <a:ext cx="1532694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891A3F00-F432-EF30-FDEE-FDDCD94FE698}"/>
              </a:ext>
            </a:extLst>
          </p:cNvPr>
          <p:cNvSpPr/>
          <p:nvPr/>
        </p:nvSpPr>
        <p:spPr>
          <a:xfrm>
            <a:off x="7507747" y="4919008"/>
            <a:ext cx="2768770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6D6727B7-2F94-CC2A-F41B-A322E841E822}"/>
              </a:ext>
            </a:extLst>
          </p:cNvPr>
          <p:cNvSpPr/>
          <p:nvPr/>
        </p:nvSpPr>
        <p:spPr>
          <a:xfrm>
            <a:off x="9087488" y="5413848"/>
            <a:ext cx="1061176" cy="2700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0BE5863E-756C-19E0-6CB5-FDECD6587058}"/>
              </a:ext>
            </a:extLst>
          </p:cNvPr>
          <p:cNvSpPr txBox="1"/>
          <p:nvPr/>
        </p:nvSpPr>
        <p:spPr>
          <a:xfrm>
            <a:off x="447064" y="337944"/>
            <a:ext cx="66479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/>
              <a:t>方案</a:t>
            </a:r>
            <a:r>
              <a:rPr lang="en-US" altLang="zh-CN" sz="2400" b="1" dirty="0"/>
              <a:t>2</a:t>
            </a:r>
            <a:r>
              <a:rPr lang="zh-CN" altLang="en-US" sz="2400" b="1" dirty="0"/>
              <a:t>：</a:t>
            </a:r>
            <a:endParaRPr lang="en-US" altLang="zh-CN" sz="2400" b="1" dirty="0"/>
          </a:p>
          <a:p>
            <a:r>
              <a:rPr lang="zh-CN" altLang="en-US" sz="2400" dirty="0"/>
              <a:t>在时间不冲突的情况下选择开始时间最晚的活动</a:t>
            </a:r>
          </a:p>
        </p:txBody>
      </p:sp>
      <p:sp>
        <p:nvSpPr>
          <p:cNvPr id="19" name="矩形: 圆角 18">
            <a:extLst>
              <a:ext uri="{FF2B5EF4-FFF2-40B4-BE49-F238E27FC236}">
                <a16:creationId xmlns:a16="http://schemas.microsoft.com/office/drawing/2014/main" id="{62D87F5E-5501-05B8-CBE1-1227AC58808F}"/>
              </a:ext>
            </a:extLst>
          </p:cNvPr>
          <p:cNvSpPr/>
          <p:nvPr/>
        </p:nvSpPr>
        <p:spPr>
          <a:xfrm>
            <a:off x="9087488" y="2799896"/>
            <a:ext cx="110465" cy="27002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D66D05EC-F3E1-7668-E85A-AD45130953AF}"/>
              </a:ext>
            </a:extLst>
          </p:cNvPr>
          <p:cNvSpPr/>
          <p:nvPr/>
        </p:nvSpPr>
        <p:spPr>
          <a:xfrm>
            <a:off x="6984573" y="1823582"/>
            <a:ext cx="110465" cy="27002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: 圆角 20">
            <a:extLst>
              <a:ext uri="{FF2B5EF4-FFF2-40B4-BE49-F238E27FC236}">
                <a16:creationId xmlns:a16="http://schemas.microsoft.com/office/drawing/2014/main" id="{6253F236-D004-2C20-7919-2FA12AFBF8DF}"/>
              </a:ext>
            </a:extLst>
          </p:cNvPr>
          <p:cNvSpPr/>
          <p:nvPr/>
        </p:nvSpPr>
        <p:spPr>
          <a:xfrm>
            <a:off x="4192279" y="2310954"/>
            <a:ext cx="110465" cy="27002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: 圆角 21">
            <a:extLst>
              <a:ext uri="{FF2B5EF4-FFF2-40B4-BE49-F238E27FC236}">
                <a16:creationId xmlns:a16="http://schemas.microsoft.com/office/drawing/2014/main" id="{2E11FB48-BA84-7185-6558-79A2894B7E1D}"/>
              </a:ext>
            </a:extLst>
          </p:cNvPr>
          <p:cNvSpPr/>
          <p:nvPr/>
        </p:nvSpPr>
        <p:spPr>
          <a:xfrm>
            <a:off x="1555964" y="2310954"/>
            <a:ext cx="110465" cy="27002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6144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5EB9ECE6-2F67-2C2F-8933-9D5511B8D791}"/>
              </a:ext>
            </a:extLst>
          </p:cNvPr>
          <p:cNvSpPr txBox="1"/>
          <p:nvPr/>
        </p:nvSpPr>
        <p:spPr>
          <a:xfrm>
            <a:off x="3488451" y="865305"/>
            <a:ext cx="5215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不同的贪心算法得到不同的结果</a:t>
            </a:r>
            <a:endParaRPr lang="en-US" altLang="zh-CN" sz="2800" dirty="0"/>
          </a:p>
        </p:txBody>
      </p:sp>
      <p:sp>
        <p:nvSpPr>
          <p:cNvPr id="3" name="箭头: 下 2">
            <a:extLst>
              <a:ext uri="{FF2B5EF4-FFF2-40B4-BE49-F238E27FC236}">
                <a16:creationId xmlns:a16="http://schemas.microsoft.com/office/drawing/2014/main" id="{7EBB7EAB-9490-2383-90DF-997A1BB0BBE2}"/>
              </a:ext>
            </a:extLst>
          </p:cNvPr>
          <p:cNvSpPr/>
          <p:nvPr/>
        </p:nvSpPr>
        <p:spPr>
          <a:xfrm>
            <a:off x="5832113" y="1841075"/>
            <a:ext cx="527774" cy="822346"/>
          </a:xfrm>
          <a:prstGeom prst="down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FBD1755B-35F8-5501-25E7-FC8650050CC0}"/>
              </a:ext>
            </a:extLst>
          </p:cNvPr>
          <p:cNvSpPr txBox="1"/>
          <p:nvPr/>
        </p:nvSpPr>
        <p:spPr>
          <a:xfrm>
            <a:off x="4387840" y="3115971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问题的最优解不唯一</a:t>
            </a:r>
          </a:p>
        </p:txBody>
      </p:sp>
      <p:sp>
        <p:nvSpPr>
          <p:cNvPr id="5" name="箭头: 下 4">
            <a:extLst>
              <a:ext uri="{FF2B5EF4-FFF2-40B4-BE49-F238E27FC236}">
                <a16:creationId xmlns:a16="http://schemas.microsoft.com/office/drawing/2014/main" id="{66CF80AD-9F37-6151-2A60-677491B94643}"/>
              </a:ext>
            </a:extLst>
          </p:cNvPr>
          <p:cNvSpPr/>
          <p:nvPr/>
        </p:nvSpPr>
        <p:spPr>
          <a:xfrm>
            <a:off x="5832113" y="4091741"/>
            <a:ext cx="527774" cy="822346"/>
          </a:xfrm>
          <a:prstGeom prst="down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9B25C3E-8645-F682-3E42-9C5A7C5EAD43}"/>
              </a:ext>
            </a:extLst>
          </p:cNvPr>
          <p:cNvSpPr txBox="1"/>
          <p:nvPr/>
        </p:nvSpPr>
        <p:spPr>
          <a:xfrm>
            <a:off x="2592477" y="5366637"/>
            <a:ext cx="70070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最优解之间的替换是证明算法正确性的关键</a:t>
            </a:r>
          </a:p>
        </p:txBody>
      </p:sp>
    </p:spTree>
    <p:extLst>
      <p:ext uri="{BB962C8B-B14F-4D97-AF65-F5344CB8AC3E}">
        <p14:creationId xmlns:p14="http://schemas.microsoft.com/office/powerpoint/2010/main" val="1004739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68328800-E530-0F23-C5D4-4DFB8BE2E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198" y="1516108"/>
            <a:ext cx="6649604" cy="4264863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3AF4AF73-EFE3-0EEE-C674-BB454613A973}"/>
              </a:ext>
            </a:extLst>
          </p:cNvPr>
          <p:cNvSpPr txBox="1"/>
          <p:nvPr/>
        </p:nvSpPr>
        <p:spPr>
          <a:xfrm>
            <a:off x="615306" y="510665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/>
              <a:t>动态规划与贪心算法</a:t>
            </a:r>
          </a:p>
        </p:txBody>
      </p:sp>
    </p:spTree>
    <p:extLst>
      <p:ext uri="{BB962C8B-B14F-4D97-AF65-F5344CB8AC3E}">
        <p14:creationId xmlns:p14="http://schemas.microsoft.com/office/powerpoint/2010/main" val="1952303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8FDA2D87-0C11-C1C4-15C7-4E76E961BBFB}"/>
              </a:ext>
            </a:extLst>
          </p:cNvPr>
          <p:cNvSpPr txBox="1"/>
          <p:nvPr/>
        </p:nvSpPr>
        <p:spPr>
          <a:xfrm>
            <a:off x="463689" y="711882"/>
            <a:ext cx="1126462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/>
              <a:t>动态规划：求一遍所有子问题并得到最优解（从后往前）（使用表格）</a:t>
            </a:r>
            <a:endParaRPr lang="en-US" altLang="zh-CN" sz="2400" dirty="0"/>
          </a:p>
          <a:p>
            <a:r>
              <a:rPr lang="zh-CN" altLang="en-US" sz="2400" dirty="0"/>
              <a:t>贪心算法：直接寻找当前情况下的最优解（从前往后）（也有可能遍历所有情况）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dirty="0"/>
              <a:t>都可以被分解成一些子问题</a:t>
            </a:r>
            <a:endParaRPr lang="en-US" altLang="zh-CN" sz="2400" dirty="0"/>
          </a:p>
          <a:p>
            <a:r>
              <a:rPr lang="zh-CN" altLang="en-US" sz="2400" dirty="0"/>
              <a:t>都需要满足优化原则（最优解的子序列一定是子问题的最优解）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604BB239-E6F7-CCBC-6F6D-FD9F1B4D7E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456" y="3429000"/>
            <a:ext cx="6073547" cy="2219635"/>
          </a:xfrm>
          <a:prstGeom prst="rect">
            <a:avLst/>
          </a:prstGeom>
        </p:spPr>
      </p:pic>
      <p:pic>
        <p:nvPicPr>
          <p:cNvPr id="1026" name="Picture 2" descr="清华大学交叉信息研究院">
            <a:extLst>
              <a:ext uri="{FF2B5EF4-FFF2-40B4-BE49-F238E27FC236}">
                <a16:creationId xmlns:a16="http://schemas.microsoft.com/office/drawing/2014/main" id="{059A7E65-08BF-5AD0-AD7C-749B40EB2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0046" y="3429000"/>
            <a:ext cx="4711498" cy="2721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9589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76CCB4EA-141A-5A60-32D0-6B32FEFB8CF8}"/>
              </a:ext>
            </a:extLst>
          </p:cNvPr>
          <p:cNvSpPr txBox="1"/>
          <p:nvPr/>
        </p:nvSpPr>
        <p:spPr>
          <a:xfrm>
            <a:off x="803936" y="546186"/>
            <a:ext cx="1034129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/>
              <a:t>顾客服务问题：</a:t>
            </a:r>
            <a:endParaRPr lang="en-US" altLang="zh-CN" sz="2400" b="1" dirty="0"/>
          </a:p>
          <a:p>
            <a:r>
              <a:rPr lang="zh-CN" altLang="en-US" sz="2400" dirty="0"/>
              <a:t>同一时间生成了一批顾客，每个人服务时间不同，如何让总等待时间最短？</a:t>
            </a:r>
            <a:endParaRPr lang="en-US" altLang="zh-CN" sz="2400" dirty="0"/>
          </a:p>
          <a:p>
            <a:r>
              <a:rPr lang="zh-CN" altLang="en-US" sz="2400" dirty="0"/>
              <a:t>方案：按服务时间从小到大服务顾客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dirty="0"/>
              <a:t>最优解唯一</a:t>
            </a:r>
            <a:endParaRPr lang="en-US" altLang="zh-CN" sz="2400" dirty="0"/>
          </a:p>
          <a:p>
            <a:r>
              <a:rPr lang="zh-CN" altLang="en-US" sz="2400" dirty="0"/>
              <a:t>正确性：证明没有其他“最优解”</a:t>
            </a:r>
            <a:endParaRPr lang="en-US" altLang="zh-CN" sz="2400" dirty="0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id="{801FBC90-C132-1D94-6A3D-C5F3C9AC469F}"/>
              </a:ext>
            </a:extLst>
          </p:cNvPr>
          <p:cNvSpPr/>
          <p:nvPr/>
        </p:nvSpPr>
        <p:spPr>
          <a:xfrm>
            <a:off x="3056182" y="4492220"/>
            <a:ext cx="429584" cy="115373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5FBD53D1-6484-60C9-19CE-B62341245E52}"/>
              </a:ext>
            </a:extLst>
          </p:cNvPr>
          <p:cNvSpPr/>
          <p:nvPr/>
        </p:nvSpPr>
        <p:spPr>
          <a:xfrm>
            <a:off x="3485766" y="3565547"/>
            <a:ext cx="429584" cy="2080412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D51B1FEE-C6DB-E5DB-B38A-1B97986E4BFF}"/>
              </a:ext>
            </a:extLst>
          </p:cNvPr>
          <p:cNvSpPr/>
          <p:nvPr/>
        </p:nvSpPr>
        <p:spPr>
          <a:xfrm>
            <a:off x="8823858" y="4492220"/>
            <a:ext cx="429584" cy="1153739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06ACDA92-CA4C-B26C-E2A5-C854DA444E3C}"/>
              </a:ext>
            </a:extLst>
          </p:cNvPr>
          <p:cNvSpPr/>
          <p:nvPr/>
        </p:nvSpPr>
        <p:spPr>
          <a:xfrm>
            <a:off x="8394274" y="3565547"/>
            <a:ext cx="429584" cy="208041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E8AFD86-519B-A515-2780-680465166EBA}"/>
              </a:ext>
            </a:extLst>
          </p:cNvPr>
          <p:cNvSpPr txBox="1"/>
          <p:nvPr/>
        </p:nvSpPr>
        <p:spPr>
          <a:xfrm>
            <a:off x="2184741" y="4805203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endParaRPr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74AE507-6775-274F-F33F-ADC5C3414DAD}"/>
              </a:ext>
            </a:extLst>
          </p:cNvPr>
          <p:cNvSpPr txBox="1"/>
          <p:nvPr/>
        </p:nvSpPr>
        <p:spPr>
          <a:xfrm>
            <a:off x="4067240" y="4805203"/>
            <a:ext cx="9343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A[i+1]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77160EB-1C93-DC40-EAA8-24CAD1987696}"/>
              </a:ext>
            </a:extLst>
          </p:cNvPr>
          <p:cNvSpPr txBox="1"/>
          <p:nvPr/>
        </p:nvSpPr>
        <p:spPr>
          <a:xfrm>
            <a:off x="7302926" y="4927941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A[i+1]</a:t>
            </a:r>
            <a:endParaRPr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D621599E-6B0B-7AF0-FD15-19DEF12F2F59}"/>
              </a:ext>
            </a:extLst>
          </p:cNvPr>
          <p:cNvSpPr txBox="1"/>
          <p:nvPr/>
        </p:nvSpPr>
        <p:spPr>
          <a:xfrm>
            <a:off x="9579720" y="4927941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1613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BFB6B3AD-384C-756E-BB8A-B79B8237D5E7}"/>
              </a:ext>
            </a:extLst>
          </p:cNvPr>
          <p:cNvSpPr txBox="1"/>
          <p:nvPr/>
        </p:nvSpPr>
        <p:spPr>
          <a:xfrm>
            <a:off x="661253" y="517592"/>
            <a:ext cx="976536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活动选择问题：</a:t>
            </a:r>
            <a:endParaRPr lang="en-US" altLang="zh-CN" sz="2400" b="1" dirty="0"/>
          </a:p>
          <a:p>
            <a:r>
              <a:rPr lang="zh-CN" altLang="en-US" sz="2400" dirty="0"/>
              <a:t>在时间不冲突的情况下选择最多的活动</a:t>
            </a:r>
            <a:endParaRPr lang="en-US" altLang="zh-CN" sz="2400" dirty="0"/>
          </a:p>
          <a:p>
            <a:r>
              <a:rPr lang="zh-CN" altLang="en-US" sz="2400" dirty="0"/>
              <a:t>方案：在时间不冲突的情况下选择结束时间最早的活动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dirty="0"/>
              <a:t>正确性：证明算法前</a:t>
            </a:r>
            <a:r>
              <a:rPr lang="en-US" altLang="zh-CN" sz="2400" dirty="0"/>
              <a:t>k</a:t>
            </a:r>
            <a:r>
              <a:rPr lang="zh-CN" altLang="en-US" sz="2400" dirty="0"/>
              <a:t>步的选择都导致最优解</a:t>
            </a:r>
            <a:endParaRPr lang="en-US" altLang="zh-CN" sz="2400" dirty="0"/>
          </a:p>
          <a:p>
            <a:r>
              <a:rPr lang="zh-CN" altLang="en-US" sz="2400" dirty="0"/>
              <a:t>归纳基础（</a:t>
            </a:r>
            <a:r>
              <a:rPr lang="en-US" altLang="zh-CN" sz="2400" dirty="0"/>
              <a:t>K=1</a:t>
            </a:r>
            <a:r>
              <a:rPr lang="zh-CN" altLang="en-US" sz="2400" dirty="0"/>
              <a:t>时）：存在最优解包含</a:t>
            </a:r>
            <a:r>
              <a:rPr lang="en-US" altLang="zh-CN" sz="2400" dirty="0"/>
              <a:t>  a1 </a:t>
            </a:r>
            <a:r>
              <a:rPr lang="zh-CN" altLang="en-US" sz="2400" dirty="0"/>
              <a:t>（结束时间最早的活动）</a:t>
            </a:r>
            <a:endParaRPr lang="en-US" altLang="zh-CN" sz="2400" dirty="0"/>
          </a:p>
          <a:p>
            <a:endParaRPr lang="zh-CN" altLang="en-US" sz="2400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7591D47-1CA9-7561-4F07-6D6BB58626B1}"/>
              </a:ext>
            </a:extLst>
          </p:cNvPr>
          <p:cNvSpPr/>
          <p:nvPr/>
        </p:nvSpPr>
        <p:spPr>
          <a:xfrm>
            <a:off x="661253" y="3849822"/>
            <a:ext cx="4510630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F0D2A958-B451-A63C-78F9-2CCDE1BE1B8C}"/>
              </a:ext>
            </a:extLst>
          </p:cNvPr>
          <p:cNvSpPr/>
          <p:nvPr/>
        </p:nvSpPr>
        <p:spPr>
          <a:xfrm>
            <a:off x="1390523" y="4337979"/>
            <a:ext cx="1160899" cy="2700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65F96C3-981B-ACEE-6C8E-F20F403CC5C5}"/>
              </a:ext>
            </a:extLst>
          </p:cNvPr>
          <p:cNvSpPr/>
          <p:nvPr/>
        </p:nvSpPr>
        <p:spPr>
          <a:xfrm>
            <a:off x="2938048" y="4826136"/>
            <a:ext cx="1742883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6CA5D98E-C2B5-3E58-367E-D7824E9DDE5A}"/>
              </a:ext>
            </a:extLst>
          </p:cNvPr>
          <p:cNvSpPr/>
          <p:nvPr/>
        </p:nvSpPr>
        <p:spPr>
          <a:xfrm>
            <a:off x="4026838" y="4337979"/>
            <a:ext cx="1648272" cy="2700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00C6B0B9-C297-78F9-B3E5-FE924121FD0F}"/>
              </a:ext>
            </a:extLst>
          </p:cNvPr>
          <p:cNvSpPr/>
          <p:nvPr/>
        </p:nvSpPr>
        <p:spPr>
          <a:xfrm>
            <a:off x="6834987" y="3849822"/>
            <a:ext cx="1632420" cy="2700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52923A13-7541-01C1-F9F3-69C1FA5CC9F2}"/>
              </a:ext>
            </a:extLst>
          </p:cNvPr>
          <p:cNvSpPr/>
          <p:nvPr/>
        </p:nvSpPr>
        <p:spPr>
          <a:xfrm>
            <a:off x="6155323" y="4826136"/>
            <a:ext cx="1532694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DE396035-6138-E482-7A20-9820A66B8364}"/>
              </a:ext>
            </a:extLst>
          </p:cNvPr>
          <p:cNvSpPr/>
          <p:nvPr/>
        </p:nvSpPr>
        <p:spPr>
          <a:xfrm>
            <a:off x="7342306" y="4337979"/>
            <a:ext cx="2768770" cy="270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6B7C40AA-EBEE-7162-3F06-B26FD9C86716}"/>
              </a:ext>
            </a:extLst>
          </p:cNvPr>
          <p:cNvSpPr/>
          <p:nvPr/>
        </p:nvSpPr>
        <p:spPr>
          <a:xfrm>
            <a:off x="8922047" y="4832819"/>
            <a:ext cx="1061176" cy="2700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B09C98AE-D86F-178E-DBC4-BF82219E4C67}"/>
              </a:ext>
            </a:extLst>
          </p:cNvPr>
          <p:cNvSpPr/>
          <p:nvPr/>
        </p:nvSpPr>
        <p:spPr>
          <a:xfrm>
            <a:off x="2336118" y="5325748"/>
            <a:ext cx="1160899" cy="27002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4145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681</Words>
  <Application>Microsoft Office PowerPoint</Application>
  <PresentationFormat>宽屏</PresentationFormat>
  <Paragraphs>96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4" baseType="lpstr">
      <vt:lpstr>等线</vt:lpstr>
      <vt:lpstr>等线 Light</vt:lpstr>
      <vt:lpstr>Arial</vt:lpstr>
      <vt:lpstr>Office 主题​​</vt:lpstr>
      <vt:lpstr>贪心算法（2）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Nathan Christopher Sutanto</dc:creator>
  <cp:lastModifiedBy>Nathan Christopher Sutanto</cp:lastModifiedBy>
  <cp:revision>1</cp:revision>
  <dcterms:created xsi:type="dcterms:W3CDTF">2025-03-20T13:44:50Z</dcterms:created>
  <dcterms:modified xsi:type="dcterms:W3CDTF">2025-03-20T13:45:03Z</dcterms:modified>
</cp:coreProperties>
</file>