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6" r:id="rId21"/>
    <p:sldId id="273" r:id="rId2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ffectLst/>
              </a:rPr>
              <a:t>算分小班课回课：分治策略</a:t>
            </a:r>
            <a:r>
              <a:rPr lang="en-US" altLang="zh-CN" dirty="0">
                <a:effectLst/>
              </a:rPr>
              <a:t>1</a:t>
            </a:r>
            <a:endParaRPr lang="en-US" altLang="zh-CN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</a:rPr>
              <a:t>回课人</a:t>
            </a:r>
            <a:r>
              <a:rPr lang="en-US" altLang="zh-CN" dirty="0">
                <a:latin typeface="+mn-lt"/>
              </a:rPr>
              <a:t>：</a:t>
            </a:r>
            <a:r>
              <a:rPr lang="zh-CN" altLang="en-US" dirty="0">
                <a:latin typeface="+mn-lt"/>
              </a:rPr>
              <a:t>贾润东</a:t>
            </a:r>
            <a:endParaRPr lang="zh-CN" altLang="en-US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截屏2025-02-28 11.10.07"/>
          <p:cNvPicPr>
            <a:picLocks noChangeAspect="1"/>
          </p:cNvPicPr>
          <p:nvPr/>
        </p:nvPicPr>
        <p:blipFill>
          <a:blip r:embed="rId1"/>
          <a:srcRect l="16945" t="29333" r="36643" b="39093"/>
          <a:stretch>
            <a:fillRect/>
          </a:stretch>
        </p:blipFill>
        <p:spPr>
          <a:xfrm>
            <a:off x="851535" y="259715"/>
            <a:ext cx="4923790" cy="2165350"/>
          </a:xfrm>
          <a:prstGeom prst="rect">
            <a:avLst/>
          </a:prstGeom>
        </p:spPr>
      </p:pic>
      <p:pic>
        <p:nvPicPr>
          <p:cNvPr id="5" name="图片 4" descr="截屏2025-02-28 11.10.38"/>
          <p:cNvPicPr>
            <a:picLocks noChangeAspect="1"/>
          </p:cNvPicPr>
          <p:nvPr/>
        </p:nvPicPr>
        <p:blipFill>
          <a:blip r:embed="rId2"/>
          <a:srcRect l="16412" t="27407" r="18806" b="18778"/>
          <a:stretch>
            <a:fillRect/>
          </a:stretch>
        </p:blipFill>
        <p:spPr>
          <a:xfrm>
            <a:off x="851535" y="2698750"/>
            <a:ext cx="6872605" cy="36906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00100" y="608330"/>
            <a:ext cx="75463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改进分治算法的途径</a:t>
            </a:r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800100" y="1813560"/>
            <a:ext cx="10691495" cy="1874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/>
              <a:t>1.</a:t>
            </a:r>
            <a:r>
              <a:rPr lang="zh-CN" altLang="en-US" sz="3200"/>
              <a:t>通过代数变换寻找子问题之间的依赖关系</a:t>
            </a:r>
            <a:r>
              <a:rPr lang="en-US" altLang="zh-CN" sz="3200"/>
              <a:t>，</a:t>
            </a:r>
            <a:r>
              <a:rPr lang="zh-CN" altLang="en-US" sz="3200"/>
              <a:t>从而减少子问题个数</a:t>
            </a:r>
            <a:r>
              <a:rPr lang="en-US" altLang="zh-CN" sz="3200"/>
              <a:t> T(n)=O(n^(logb/loga))</a:t>
            </a:r>
            <a:endParaRPr lang="en-US" altLang="zh-CN" sz="3200"/>
          </a:p>
          <a:p>
            <a:r>
              <a:rPr lang="en-US" altLang="zh-CN" sz="3200"/>
              <a:t>2.</a:t>
            </a:r>
            <a:r>
              <a:rPr lang="zh-CN" altLang="en-US" sz="3200"/>
              <a:t>通过预处理减少递归内部的</a:t>
            </a:r>
            <a:r>
              <a:rPr lang="zh-CN" altLang="en-US" sz="3200"/>
              <a:t>调用工作量</a:t>
            </a:r>
            <a:endParaRPr lang="zh-CN" altLang="en-US"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截屏2025-02-28 11.16.02"/>
          <p:cNvPicPr>
            <a:picLocks noChangeAspect="1"/>
          </p:cNvPicPr>
          <p:nvPr/>
        </p:nvPicPr>
        <p:blipFill>
          <a:blip r:embed="rId1"/>
          <a:srcRect l="15486" t="24083" r="25827" b="64358"/>
          <a:stretch>
            <a:fillRect/>
          </a:stretch>
        </p:blipFill>
        <p:spPr>
          <a:xfrm>
            <a:off x="375920" y="636905"/>
            <a:ext cx="10746105" cy="13684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8040" y="2303145"/>
            <a:ext cx="8771255" cy="12344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/>
              <a:t>令</a:t>
            </a:r>
            <a:r>
              <a:rPr lang="en-US" altLang="zh-CN" sz="3200"/>
              <a:t>X=A*2^(n/2)+B,Y=C*2^(n/2)+D</a:t>
            </a:r>
            <a:endParaRPr lang="en-US" altLang="zh-CN" sz="3200"/>
          </a:p>
          <a:p>
            <a:r>
              <a:rPr lang="zh-CN" altLang="en-US" sz="3200"/>
              <a:t>则</a:t>
            </a:r>
            <a:r>
              <a:rPr lang="en-US" altLang="zh-CN" sz="3200"/>
              <a:t>XY=AC*2^n+(AD+BC)*2^(n/2)+BD</a:t>
            </a:r>
            <a:endParaRPr lang="en-US" altLang="zh-CN" sz="3200"/>
          </a:p>
        </p:txBody>
      </p:sp>
      <p:pic>
        <p:nvPicPr>
          <p:cNvPr id="6" name="图片 5" descr="截屏2025-02-28 11.16.02"/>
          <p:cNvPicPr>
            <a:picLocks noChangeAspect="1"/>
          </p:cNvPicPr>
          <p:nvPr/>
        </p:nvPicPr>
        <p:blipFill>
          <a:blip r:embed="rId1"/>
          <a:srcRect l="24930" t="58296" r="48357" b="24815"/>
          <a:stretch>
            <a:fillRect/>
          </a:stretch>
        </p:blipFill>
        <p:spPr>
          <a:xfrm>
            <a:off x="828040" y="3835400"/>
            <a:ext cx="4717415" cy="19278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71525" y="740410"/>
            <a:ext cx="8337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利用代数变换</a:t>
            </a:r>
            <a:r>
              <a:rPr lang="en-US" altLang="zh-CN" sz="3200"/>
              <a:t>(AD+BC)=(A-B)*(D-C)+AC+BD</a:t>
            </a:r>
            <a:endParaRPr lang="en-US" altLang="zh-CN" sz="3200"/>
          </a:p>
        </p:txBody>
      </p:sp>
      <p:pic>
        <p:nvPicPr>
          <p:cNvPr id="5" name="图片 4" descr="截屏2025-02-28 11.21.35"/>
          <p:cNvPicPr>
            <a:picLocks noChangeAspect="1"/>
          </p:cNvPicPr>
          <p:nvPr/>
        </p:nvPicPr>
        <p:blipFill>
          <a:blip r:embed="rId1"/>
          <a:srcRect l="23774" t="28231" r="41168" b="39778"/>
          <a:stretch>
            <a:fillRect/>
          </a:stretch>
        </p:blipFill>
        <p:spPr>
          <a:xfrm>
            <a:off x="771525" y="1804035"/>
            <a:ext cx="6966585" cy="41097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截屏2025-02-28 11.23.21"/>
          <p:cNvPicPr>
            <a:picLocks noChangeAspect="1"/>
          </p:cNvPicPr>
          <p:nvPr/>
        </p:nvPicPr>
        <p:blipFill>
          <a:blip r:embed="rId1"/>
          <a:srcRect l="17119" t="22333" r="29545" b="62981"/>
          <a:stretch>
            <a:fillRect/>
          </a:stretch>
        </p:blipFill>
        <p:spPr>
          <a:xfrm>
            <a:off x="949960" y="524510"/>
            <a:ext cx="7035165" cy="1252220"/>
          </a:xfrm>
          <a:prstGeom prst="rect">
            <a:avLst/>
          </a:prstGeom>
        </p:spPr>
      </p:pic>
      <p:pic>
        <p:nvPicPr>
          <p:cNvPr id="5" name="图片 4" descr="截屏2025-02-28 11.23.21"/>
          <p:cNvPicPr>
            <a:picLocks noChangeAspect="1"/>
          </p:cNvPicPr>
          <p:nvPr/>
        </p:nvPicPr>
        <p:blipFill>
          <a:blip r:embed="rId1"/>
          <a:srcRect l="31675" t="42648" r="21117" b="32093"/>
          <a:stretch>
            <a:fillRect/>
          </a:stretch>
        </p:blipFill>
        <p:spPr>
          <a:xfrm>
            <a:off x="949960" y="1869440"/>
            <a:ext cx="6626860" cy="2292350"/>
          </a:xfrm>
          <a:prstGeom prst="rect">
            <a:avLst/>
          </a:prstGeom>
        </p:spPr>
      </p:pic>
      <p:pic>
        <p:nvPicPr>
          <p:cNvPr id="6" name="图片 5" descr="截屏2025-02-28 11.23.21"/>
          <p:cNvPicPr>
            <a:picLocks noChangeAspect="1"/>
          </p:cNvPicPr>
          <p:nvPr/>
        </p:nvPicPr>
        <p:blipFill>
          <a:blip r:embed="rId1"/>
          <a:srcRect l="29012" t="68870" r="42150" b="19741"/>
          <a:stretch>
            <a:fillRect/>
          </a:stretch>
        </p:blipFill>
        <p:spPr>
          <a:xfrm>
            <a:off x="1007110" y="4459605"/>
            <a:ext cx="4245610" cy="1083945"/>
          </a:xfrm>
          <a:prstGeom prst="rect">
            <a:avLst/>
          </a:prstGeom>
        </p:spPr>
      </p:pic>
      <p:pic>
        <p:nvPicPr>
          <p:cNvPr id="7" name="图片 6" descr="截屏2025-02-28 11.23.21"/>
          <p:cNvPicPr>
            <a:picLocks noChangeAspect="1"/>
          </p:cNvPicPr>
          <p:nvPr/>
        </p:nvPicPr>
        <p:blipFill>
          <a:blip r:embed="rId1"/>
          <a:srcRect l="24217" t="79713" r="59454" b="12870"/>
          <a:stretch>
            <a:fillRect/>
          </a:stretch>
        </p:blipFill>
        <p:spPr>
          <a:xfrm>
            <a:off x="5676265" y="4459605"/>
            <a:ext cx="5131435" cy="15068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截屏2025-02-28 11.25.54"/>
          <p:cNvPicPr>
            <a:picLocks noChangeAspect="1"/>
          </p:cNvPicPr>
          <p:nvPr/>
        </p:nvPicPr>
        <p:blipFill>
          <a:blip r:embed="rId1"/>
          <a:srcRect l="17208" t="23157" r="48716" b="17676"/>
          <a:stretch>
            <a:fillRect/>
          </a:stretch>
        </p:blipFill>
        <p:spPr>
          <a:xfrm>
            <a:off x="441960" y="581025"/>
            <a:ext cx="5074285" cy="5695315"/>
          </a:xfrm>
          <a:prstGeom prst="rect">
            <a:avLst/>
          </a:prstGeom>
        </p:spPr>
      </p:pic>
      <p:pic>
        <p:nvPicPr>
          <p:cNvPr id="6" name="图片 5" descr="截屏2025-02-28 11.26.44"/>
          <p:cNvPicPr>
            <a:picLocks noChangeAspect="1"/>
          </p:cNvPicPr>
          <p:nvPr/>
        </p:nvPicPr>
        <p:blipFill>
          <a:blip r:embed="rId2"/>
          <a:srcRect l="27857" t="34407" r="33896" b="49120"/>
          <a:stretch>
            <a:fillRect/>
          </a:stretch>
        </p:blipFill>
        <p:spPr>
          <a:xfrm>
            <a:off x="5930900" y="1060450"/>
            <a:ext cx="4057650" cy="1129665"/>
          </a:xfrm>
          <a:prstGeom prst="rect">
            <a:avLst/>
          </a:prstGeom>
        </p:spPr>
      </p:pic>
      <p:pic>
        <p:nvPicPr>
          <p:cNvPr id="7" name="图片 6" descr="截屏2025-02-28 11.26.44"/>
          <p:cNvPicPr>
            <a:picLocks noChangeAspect="1"/>
          </p:cNvPicPr>
          <p:nvPr/>
        </p:nvPicPr>
        <p:blipFill>
          <a:blip r:embed="rId2"/>
          <a:srcRect l="26528" t="63648" r="25642" b="25500"/>
          <a:stretch>
            <a:fillRect/>
          </a:stretch>
        </p:blipFill>
        <p:spPr>
          <a:xfrm>
            <a:off x="4471035" y="4128135"/>
            <a:ext cx="7456170" cy="10934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截屏2025-02-28 11.56.26"/>
          <p:cNvPicPr>
            <a:picLocks noChangeAspect="1"/>
          </p:cNvPicPr>
          <p:nvPr/>
        </p:nvPicPr>
        <p:blipFill>
          <a:blip r:embed="rId1"/>
          <a:srcRect l="15469" t="37674" r="40891" b="43954"/>
          <a:stretch>
            <a:fillRect/>
          </a:stretch>
        </p:blipFill>
        <p:spPr>
          <a:xfrm>
            <a:off x="687070" y="223520"/>
            <a:ext cx="6581140" cy="1791335"/>
          </a:xfrm>
          <a:prstGeom prst="rect">
            <a:avLst/>
          </a:prstGeom>
        </p:spPr>
      </p:pic>
      <p:pic>
        <p:nvPicPr>
          <p:cNvPr id="5" name="图片 4" descr="截屏2025-02-28 11.58.38"/>
          <p:cNvPicPr>
            <a:picLocks noChangeAspect="1"/>
          </p:cNvPicPr>
          <p:nvPr/>
        </p:nvPicPr>
        <p:blipFill>
          <a:blip r:embed="rId2"/>
          <a:srcRect l="15880" t="25352" r="15083" b="9991"/>
          <a:stretch>
            <a:fillRect/>
          </a:stretch>
        </p:blipFill>
        <p:spPr>
          <a:xfrm>
            <a:off x="687070" y="2193925"/>
            <a:ext cx="7324090" cy="44342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截屏2025-02-28 11.59.50"/>
          <p:cNvPicPr>
            <a:picLocks noChangeAspect="1"/>
          </p:cNvPicPr>
          <p:nvPr/>
        </p:nvPicPr>
        <p:blipFill>
          <a:blip r:embed="rId1"/>
          <a:srcRect l="15700" t="13269" r="14018" b="8889"/>
          <a:stretch>
            <a:fillRect/>
          </a:stretch>
        </p:blipFill>
        <p:spPr>
          <a:xfrm>
            <a:off x="422910" y="269875"/>
            <a:ext cx="7456170" cy="5338445"/>
          </a:xfrm>
          <a:prstGeom prst="rect">
            <a:avLst/>
          </a:prstGeom>
        </p:spPr>
      </p:pic>
      <p:pic>
        <p:nvPicPr>
          <p:cNvPr id="5" name="图片 4" descr="截屏2025-02-28 12.00.36"/>
          <p:cNvPicPr>
            <a:picLocks noChangeAspect="1"/>
          </p:cNvPicPr>
          <p:nvPr/>
        </p:nvPicPr>
        <p:blipFill>
          <a:blip r:embed="rId2"/>
          <a:srcRect l="29545" t="37843" r="35225" b="43898"/>
          <a:stretch>
            <a:fillRect/>
          </a:stretch>
        </p:blipFill>
        <p:spPr>
          <a:xfrm>
            <a:off x="8058785" y="534035"/>
            <a:ext cx="3737610" cy="1252220"/>
          </a:xfrm>
          <a:prstGeom prst="rect">
            <a:avLst/>
          </a:prstGeom>
        </p:spPr>
      </p:pic>
      <p:pic>
        <p:nvPicPr>
          <p:cNvPr id="6" name="图片 5" descr="截屏2025-02-28 12.00.36"/>
          <p:cNvPicPr>
            <a:picLocks noChangeAspect="1"/>
          </p:cNvPicPr>
          <p:nvPr/>
        </p:nvPicPr>
        <p:blipFill>
          <a:blip r:embed="rId2"/>
          <a:srcRect l="40725" t="56926" r="37535" b="35935"/>
          <a:stretch>
            <a:fillRect/>
          </a:stretch>
        </p:blipFill>
        <p:spPr>
          <a:xfrm>
            <a:off x="7879080" y="2379345"/>
            <a:ext cx="3900170" cy="8280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截屏2025-02-28 12.10.25"/>
          <p:cNvPicPr>
            <a:picLocks noChangeAspect="1"/>
          </p:cNvPicPr>
          <p:nvPr/>
        </p:nvPicPr>
        <p:blipFill>
          <a:blip r:embed="rId1"/>
          <a:srcRect l="15520" t="11759" r="15969" b="63528"/>
          <a:stretch>
            <a:fillRect/>
          </a:stretch>
        </p:blipFill>
        <p:spPr>
          <a:xfrm>
            <a:off x="1053465" y="542925"/>
            <a:ext cx="7955280" cy="1854835"/>
          </a:xfrm>
          <a:prstGeom prst="rect">
            <a:avLst/>
          </a:prstGeom>
        </p:spPr>
      </p:pic>
      <p:pic>
        <p:nvPicPr>
          <p:cNvPr id="6" name="图片 5" descr="截屏2025-02-28 12.12.51"/>
          <p:cNvPicPr>
            <a:picLocks noChangeAspect="1"/>
          </p:cNvPicPr>
          <p:nvPr/>
        </p:nvPicPr>
        <p:blipFill>
          <a:blip r:embed="rId2"/>
          <a:srcRect l="32292" t="48546" r="31490" b="32778"/>
          <a:stretch>
            <a:fillRect/>
          </a:stretch>
        </p:blipFill>
        <p:spPr>
          <a:xfrm>
            <a:off x="1176020" y="2811145"/>
            <a:ext cx="9018905" cy="30067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56615" y="552450"/>
            <a:ext cx="3592830" cy="772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/>
              <a:t>快速排序算法</a:t>
            </a:r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856615" y="1399540"/>
            <a:ext cx="9514840" cy="436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/>
              <a:t>最坏情况下，关于时间复杂度的递推方程</a:t>
            </a:r>
            <a:r>
              <a:rPr lang="zh-CN" altLang="en-US" sz="3200"/>
              <a:t>为</a:t>
            </a:r>
            <a:endParaRPr lang="zh-CN" altLang="en-US" sz="3200"/>
          </a:p>
          <a:p>
            <a:r>
              <a:rPr lang="en-US" altLang="zh-CN" sz="3200"/>
              <a:t>T(n)=T(n-1)+n,T(1)=0</a:t>
            </a:r>
            <a:endParaRPr lang="en-US" altLang="zh-CN" sz="3200"/>
          </a:p>
          <a:p>
            <a:r>
              <a:rPr lang="zh-CN" altLang="en-US" sz="3200"/>
              <a:t>得到</a:t>
            </a:r>
            <a:r>
              <a:rPr lang="en-US" altLang="zh-CN" sz="3200"/>
              <a:t>T(n)=O(n^2)，</a:t>
            </a:r>
            <a:r>
              <a:rPr lang="zh-CN" altLang="en-US" sz="3200"/>
              <a:t>极端情况下效率较低</a:t>
            </a:r>
            <a:r>
              <a:rPr lang="en-US" altLang="zh-CN" sz="3200"/>
              <a:t>，</a:t>
            </a:r>
            <a:r>
              <a:rPr lang="zh-CN" altLang="en-US" sz="3200"/>
              <a:t>然而最坏情况出现的概率也较低</a:t>
            </a:r>
            <a:r>
              <a:rPr lang="en-US" altLang="zh-CN" sz="3200"/>
              <a:t>，</a:t>
            </a:r>
            <a:r>
              <a:rPr lang="zh-CN" altLang="en-US" sz="3200"/>
              <a:t>平均情况下性能</a:t>
            </a:r>
            <a:r>
              <a:rPr lang="zh-CN" altLang="en-US" sz="3200"/>
              <a:t>较好</a:t>
            </a:r>
            <a:endParaRPr lang="zh-CN" altLang="en-US" sz="3200"/>
          </a:p>
        </p:txBody>
      </p:sp>
      <p:pic>
        <p:nvPicPr>
          <p:cNvPr id="6" name="图片 5" descr="截屏2025-02-28 12.20.43"/>
          <p:cNvPicPr>
            <a:picLocks noChangeAspect="1"/>
          </p:cNvPicPr>
          <p:nvPr/>
        </p:nvPicPr>
        <p:blipFill>
          <a:blip r:embed="rId1"/>
          <a:srcRect l="19692" t="41963" r="21913" b="25639"/>
          <a:stretch>
            <a:fillRect/>
          </a:stretch>
        </p:blipFill>
        <p:spPr>
          <a:xfrm>
            <a:off x="969010" y="3705860"/>
            <a:ext cx="6195060" cy="22218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95695" y="5251450"/>
            <a:ext cx="4599940" cy="676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/>
              <a:t>得到</a:t>
            </a:r>
            <a:r>
              <a:rPr lang="en-US" altLang="zh-CN" sz="3200"/>
              <a:t>T(n)=O(nlogn)</a:t>
            </a:r>
            <a:endParaRPr lang="en-US" altLang="zh-CN"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WechatIMG98"/>
          <p:cNvPicPr>
            <a:picLocks noChangeAspect="1"/>
          </p:cNvPicPr>
          <p:nvPr/>
        </p:nvPicPr>
        <p:blipFill>
          <a:blip r:embed="rId1"/>
          <a:srcRect b="7241"/>
          <a:stretch>
            <a:fillRect/>
          </a:stretch>
        </p:blipFill>
        <p:spPr>
          <a:xfrm>
            <a:off x="3602355" y="169545"/>
            <a:ext cx="4986655" cy="63614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62000" y="580390"/>
            <a:ext cx="10577830" cy="1741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/>
              <a:t>分治</a:t>
            </a:r>
            <a:r>
              <a:rPr lang="en-US" altLang="zh-CN" sz="3200"/>
              <a:t>（divide-and-conquer）</a:t>
            </a:r>
            <a:r>
              <a:rPr lang="zh-CN" altLang="en-US" sz="3200"/>
              <a:t>算法</a:t>
            </a:r>
            <a:r>
              <a:rPr lang="en-US" altLang="zh-CN" sz="3200"/>
              <a:t>，</a:t>
            </a:r>
            <a:r>
              <a:rPr lang="zh-CN" altLang="en-US" sz="3200"/>
              <a:t>基本思想为将问题</a:t>
            </a:r>
            <a:r>
              <a:rPr lang="en-US" altLang="zh-CN" sz="3200"/>
              <a:t>P</a:t>
            </a:r>
            <a:r>
              <a:rPr lang="zh-CN" altLang="en-US" sz="3200"/>
              <a:t>分解为</a:t>
            </a:r>
            <a:r>
              <a:rPr lang="en-US" altLang="zh-CN" sz="3200"/>
              <a:t>k</a:t>
            </a:r>
            <a:r>
              <a:rPr lang="zh-CN" altLang="en-US" sz="3200"/>
              <a:t>个彼此独立的子问题</a:t>
            </a:r>
            <a:r>
              <a:rPr lang="en-US" altLang="zh-CN" sz="3200"/>
              <a:t>，</a:t>
            </a:r>
            <a:r>
              <a:rPr lang="zh-CN" altLang="en-US" sz="3200"/>
              <a:t>然后递归地依次求解这些子问题</a:t>
            </a:r>
            <a:r>
              <a:rPr lang="en-US" altLang="zh-CN" sz="3200"/>
              <a:t>，</a:t>
            </a:r>
            <a:r>
              <a:rPr lang="zh-CN" altLang="en-US" sz="3200"/>
              <a:t>最后将这</a:t>
            </a:r>
            <a:r>
              <a:rPr lang="en-US" altLang="zh-CN" sz="3200"/>
              <a:t>k</a:t>
            </a:r>
            <a:r>
              <a:rPr lang="zh-CN" altLang="en-US" sz="3200"/>
              <a:t>个解归并得到原问题的解</a:t>
            </a:r>
            <a:r>
              <a:rPr lang="en-US" altLang="zh-CN" sz="3200"/>
              <a:t>。</a:t>
            </a:r>
            <a:endParaRPr lang="en-US" altLang="zh-CN" sz="3200"/>
          </a:p>
        </p:txBody>
      </p:sp>
      <p:pic>
        <p:nvPicPr>
          <p:cNvPr id="5" name="图片 4" descr="WechatIMG1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8425" y="2527935"/>
            <a:ext cx="88900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WechatIMG1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2050" y="1752600"/>
            <a:ext cx="9867900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54100" y="904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两类常见的递推方程</a:t>
            </a:r>
            <a:endParaRPr lang="zh-CN" altLang="en-US" sz="3200"/>
          </a:p>
        </p:txBody>
      </p:sp>
      <p:pic>
        <p:nvPicPr>
          <p:cNvPr id="5" name="图片 4" descr="WechatIMG1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0" y="1551940"/>
            <a:ext cx="8128000" cy="2717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54100" y="4685030"/>
            <a:ext cx="7922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求解方法</a:t>
            </a:r>
            <a:r>
              <a:rPr lang="en-US" altLang="zh-CN" sz="3200"/>
              <a:t>：</a:t>
            </a:r>
            <a:r>
              <a:rPr lang="zh-CN" altLang="en-US" sz="3200"/>
              <a:t>迭代法</a:t>
            </a:r>
            <a:r>
              <a:rPr lang="en-US" altLang="zh-CN" sz="3200"/>
              <a:t>、</a:t>
            </a:r>
            <a:r>
              <a:rPr lang="zh-CN" altLang="en-US" sz="3200"/>
              <a:t>递归树</a:t>
            </a:r>
            <a:r>
              <a:rPr lang="en-US" altLang="zh-CN" sz="3200"/>
              <a:t>、</a:t>
            </a:r>
            <a:r>
              <a:rPr lang="zh-CN" altLang="en-US" sz="3200"/>
              <a:t>主定理</a:t>
            </a:r>
            <a:endParaRPr lang="zh-CN" altLang="en-US" sz="3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WechatIMG106"/>
          <p:cNvPicPr>
            <a:picLocks noChangeAspect="1"/>
          </p:cNvPicPr>
          <p:nvPr/>
        </p:nvPicPr>
        <p:blipFill>
          <a:blip r:embed="rId1"/>
          <a:srcRect t="4352" r="2121" b="13426"/>
          <a:stretch>
            <a:fillRect/>
          </a:stretch>
        </p:blipFill>
        <p:spPr>
          <a:xfrm>
            <a:off x="526415" y="298450"/>
            <a:ext cx="10902315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WechatIMG108"/>
          <p:cNvPicPr>
            <a:picLocks noChangeAspect="1"/>
          </p:cNvPicPr>
          <p:nvPr/>
        </p:nvPicPr>
        <p:blipFill>
          <a:blip r:embed="rId1"/>
          <a:srcRect l="-3218" t="1648" r="12122" b="5398"/>
          <a:stretch>
            <a:fillRect/>
          </a:stretch>
        </p:blipFill>
        <p:spPr>
          <a:xfrm>
            <a:off x="1579880" y="216535"/>
            <a:ext cx="7730490" cy="63747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WechatIMG110"/>
          <p:cNvPicPr>
            <a:picLocks noChangeAspect="1"/>
          </p:cNvPicPr>
          <p:nvPr/>
        </p:nvPicPr>
        <p:blipFill>
          <a:blip r:embed="rId1"/>
          <a:srcRect l="6398" t="40757" r="7454" b="-4905"/>
          <a:stretch>
            <a:fillRect/>
          </a:stretch>
        </p:blipFill>
        <p:spPr>
          <a:xfrm>
            <a:off x="1007110" y="741045"/>
            <a:ext cx="10054590" cy="25825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29030" y="3875405"/>
            <a:ext cx="6238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由主定理可知</a:t>
            </a:r>
            <a:r>
              <a:rPr lang="en-US" altLang="zh-CN" sz="3200"/>
              <a:t>，</a:t>
            </a:r>
            <a:r>
              <a:rPr lang="en-US" altLang="zh-CN" sz="3200"/>
              <a:t>W(n)=O(n)</a:t>
            </a:r>
            <a:endParaRPr lang="en-US" altLang="zh-CN" sz="3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截屏2025-02-28 11.07.24"/>
          <p:cNvPicPr>
            <a:picLocks noChangeAspect="1"/>
          </p:cNvPicPr>
          <p:nvPr/>
        </p:nvPicPr>
        <p:blipFill>
          <a:blip r:embed="rId1"/>
          <a:srcRect l="19339" t="25491" r="49333" b="63259"/>
          <a:stretch>
            <a:fillRect/>
          </a:stretch>
        </p:blipFill>
        <p:spPr>
          <a:xfrm>
            <a:off x="969645" y="777875"/>
            <a:ext cx="5721985" cy="1328420"/>
          </a:xfrm>
          <a:prstGeom prst="rect">
            <a:avLst/>
          </a:prstGeom>
        </p:spPr>
      </p:pic>
      <p:pic>
        <p:nvPicPr>
          <p:cNvPr id="5" name="图片 4" descr="截屏2025-02-28 11.08.21"/>
          <p:cNvPicPr>
            <a:picLocks noChangeAspect="1"/>
          </p:cNvPicPr>
          <p:nvPr/>
        </p:nvPicPr>
        <p:blipFill>
          <a:blip r:embed="rId2"/>
          <a:srcRect l="31586" t="43194" r="35135" b="44315"/>
          <a:stretch>
            <a:fillRect/>
          </a:stretch>
        </p:blipFill>
        <p:spPr>
          <a:xfrm>
            <a:off x="969645" y="2689225"/>
            <a:ext cx="9817100" cy="23818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</Words>
  <Application>WPS 文字</Application>
  <PresentationFormat>宽屏</PresentationFormat>
  <Paragraphs>30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宋体</vt:lpstr>
      <vt:lpstr>Wingdings</vt:lpstr>
      <vt:lpstr>Calibri</vt:lpstr>
      <vt:lpstr>Helvetica Neue</vt:lpstr>
      <vt:lpstr>汉仪书宋二KW</vt:lpstr>
      <vt:lpstr>微软雅黑</vt:lpstr>
      <vt:lpstr>汉仪旗黑</vt:lpstr>
      <vt:lpstr>宋体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WPS_1688739728</cp:lastModifiedBy>
  <cp:revision>9</cp:revision>
  <dcterms:created xsi:type="dcterms:W3CDTF">2025-02-28T04:22:08Z</dcterms:created>
  <dcterms:modified xsi:type="dcterms:W3CDTF">2025-02-28T04:22:08Z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2052-6.15.1.8935</vt:lpwstr>
  </property>
  <property fmtid="{D5CDD505-2E9C-101B-9397-08002B2CF9AE}" pid="3" name="ICV">
    <vt:lpwstr>79B480A224854264FD1FC16720F6E6CB_41</vt:lpwstr>
  </property>
</Properties>
</file>